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06" r:id="rId3"/>
    <p:sldId id="30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5F4EF"/>
    <a:srgbClr val="C4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3"/>
    <p:restoredTop sz="89665"/>
  </p:normalViewPr>
  <p:slideViewPr>
    <p:cSldViewPr snapToGrid="0" snapToObjects="1">
      <p:cViewPr varScale="1">
        <p:scale>
          <a:sx n="171" d="100"/>
          <a:sy n="171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63913955229959"/>
          <c:y val="7.1759248795676758E-2"/>
          <c:w val="0.69896656008957303"/>
          <c:h val="0.90462964353606834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gradFill>
                <a:gsLst>
                  <a:gs pos="55000">
                    <a:srgbClr val="E1E1DC"/>
                  </a:gs>
                  <a:gs pos="49000">
                    <a:srgbClr val="E1E1DC"/>
                  </a:gs>
                  <a:gs pos="51000">
                    <a:schemeClr val="accent1">
                      <a:lumMod val="30000"/>
                      <a:lumOff val="70000"/>
                    </a:schemeClr>
                  </a:gs>
                </a:gsLst>
                <a:lin ang="1338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7C-0341-9C94-9991086ECECC}"/>
              </c:ext>
            </c:extLst>
          </c:dPt>
          <c:dPt>
            <c:idx val="6"/>
            <c:bubble3D val="0"/>
            <c:spPr>
              <a:gradFill>
                <a:gsLst>
                  <a:gs pos="18000">
                    <a:srgbClr val="E1E1DC"/>
                  </a:gs>
                  <a:gs pos="23000">
                    <a:schemeClr val="accent1">
                      <a:lumMod val="30000"/>
                      <a:lumOff val="70000"/>
                    </a:schemeClr>
                  </a:gs>
                </a:gsLst>
                <a:lin ang="11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7C-0341-9C94-9991086ECECC}"/>
              </c:ext>
            </c:extLst>
          </c:dPt>
          <c:dPt>
            <c:idx val="7"/>
            <c:bubble3D val="0"/>
            <c:spPr>
              <a:gradFill>
                <a:gsLst>
                  <a:gs pos="42000">
                    <a:srgbClr val="E1E1DC"/>
                  </a:gs>
                  <a:gs pos="38000">
                    <a:schemeClr val="accent1">
                      <a:lumMod val="30000"/>
                      <a:lumOff val="70000"/>
                    </a:schemeClr>
                  </a:gs>
                </a:gsLst>
                <a:lin ang="132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7C-0341-9C94-9991086ECECC}"/>
              </c:ext>
            </c:extLst>
          </c:dPt>
          <c:dPt>
            <c:idx val="9"/>
            <c:bubble3D val="0"/>
            <c:spPr>
              <a:gradFill>
                <a:gsLst>
                  <a:gs pos="51000">
                    <a:srgbClr val="E1E1DC"/>
                  </a:gs>
                  <a:gs pos="57000">
                    <a:schemeClr val="accent1">
                      <a:lumMod val="30000"/>
                      <a:lumOff val="70000"/>
                    </a:schemeClr>
                  </a:gs>
                </a:gsLst>
                <a:lin ang="177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7C-0341-9C94-9991086ECECC}"/>
              </c:ext>
            </c:extLst>
          </c:dPt>
          <c:dPt>
            <c:idx val="11"/>
            <c:bubble3D val="0"/>
            <c:spPr>
              <a:gradFill>
                <a:gsLst>
                  <a:gs pos="79000">
                    <a:srgbClr val="E1E1DC"/>
                  </a:gs>
                  <a:gs pos="93000">
                    <a:schemeClr val="accent1">
                      <a:lumMod val="30000"/>
                      <a:lumOff val="70000"/>
                    </a:schemeClr>
                  </a:gs>
                </a:gsLst>
                <a:lin ang="210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7C-0341-9C94-9991086EC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7C-0341-9C94-9991086ECEC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424E36-970D-3049-8620-CAD8A6BAF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19C429-C630-AD4D-8186-886B8AE12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317E-4B7A-2A42-A001-E33F48886F10}" type="datetimeFigureOut">
              <a:rPr lang="sv-SE" smtClean="0"/>
              <a:t>2020-01-05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2CE22C-320A-6F4F-BB85-9CCC72EE8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392CD1-9D90-1143-96B4-27E0A75EFC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0335-CAB5-294B-AB11-0E7C350EC0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75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B25E1-0779-9E4D-A45A-3B0847AEAC8D}" type="datetimeFigureOut">
              <a:rPr lang="sv-SE" smtClean="0"/>
              <a:t>2020-01-05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313B-D77E-5544-AC42-D194B60AE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18 </a:t>
            </a:r>
            <a:r>
              <a:rPr lang="sv-SE" err="1"/>
              <a:t>st</a:t>
            </a:r>
            <a:r>
              <a:rPr lang="sv-SE"/>
              <a:t>, två </a:t>
            </a:r>
            <a:r>
              <a:rPr lang="sv-SE" err="1"/>
              <a:t>slides</a:t>
            </a:r>
            <a:r>
              <a:rPr lang="sv-SE"/>
              <a:t> på var sida, färg,</a:t>
            </a:r>
            <a:r>
              <a:rPr lang="sv-SE" baseline="0"/>
              <a:t> dubbelsidigt och häftklammer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313B-D77E-5544-AC42-D194B60AE79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73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/>
            </a:lvl1pPr>
          </a:lstStyle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</a:t>
            </a:r>
            <a:r>
              <a:rPr lang="en-US" noProof="0" dirty="0" err="1"/>
              <a:t>formatet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bakgrundsrubriken</a:t>
            </a:r>
            <a:endParaRPr lang="en-US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3159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447040"/>
            <a:ext cx="10515600" cy="567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14" name="Platshållare för bildnummer 5"/>
          <p:cNvSpPr txBox="1">
            <a:spLocks/>
          </p:cNvSpPr>
          <p:nvPr userDrawn="1"/>
        </p:nvSpPr>
        <p:spPr>
          <a:xfrm>
            <a:off x="10326189" y="-45719"/>
            <a:ext cx="838636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099F449A-88F6-544A-B97F-CF6EF40D8A08}" type="slidenum">
              <a:rPr lang="sv-S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</p:spTree>
    <p:extLst>
      <p:ext uri="{BB962C8B-B14F-4D97-AF65-F5344CB8AC3E}">
        <p14:creationId xmlns:p14="http://schemas.microsoft.com/office/powerpoint/2010/main" val="21170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EA857A5D-23E7-974A-9084-2809DAB6D35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44794260"/>
              </p:ext>
            </p:extLst>
          </p:nvPr>
        </p:nvGraphicFramePr>
        <p:xfrm>
          <a:off x="1764799" y="0"/>
          <a:ext cx="8875891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2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445311"/>
            <a:ext cx="10515600" cy="56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</a:t>
            </a:r>
            <a:r>
              <a:rPr lang="en-GB" noProof="0" dirty="0" err="1"/>
              <a:t>formatet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bakgrundsrubriken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71017"/>
            <a:ext cx="10515600" cy="4905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pic>
        <p:nvPicPr>
          <p:cNvPr id="7" name="Picture 3" descr="C:\Users\bjrys\Desktop\lfklogonew (1).gi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3968" y="1"/>
            <a:ext cx="950781" cy="422570"/>
          </a:xfrm>
          <a:prstGeom prst="rect">
            <a:avLst/>
          </a:prstGeom>
          <a:noFill/>
        </p:spPr>
      </p:pic>
      <p:cxnSp>
        <p:nvCxnSpPr>
          <p:cNvPr id="8" name="Rak 7"/>
          <p:cNvCxnSpPr/>
          <p:nvPr userDrawn="1"/>
        </p:nvCxnSpPr>
        <p:spPr>
          <a:xfrm>
            <a:off x="0" y="345743"/>
            <a:ext cx="11353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11932920" y="350110"/>
            <a:ext cx="259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datum 3"/>
          <p:cNvSpPr txBox="1">
            <a:spLocks/>
          </p:cNvSpPr>
          <p:nvPr userDrawn="1"/>
        </p:nvSpPr>
        <p:spPr>
          <a:xfrm>
            <a:off x="0" y="-45719"/>
            <a:ext cx="3267020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LFK ATO, </a:t>
            </a:r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Issue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2019-10-19 N E Peterson</a:t>
            </a:r>
          </a:p>
        </p:txBody>
      </p:sp>
      <p:sp>
        <p:nvSpPr>
          <p:cNvPr id="19" name="Platshållare för bildnummer 5"/>
          <p:cNvSpPr txBox="1">
            <a:spLocks/>
          </p:cNvSpPr>
          <p:nvPr userDrawn="1"/>
        </p:nvSpPr>
        <p:spPr>
          <a:xfrm>
            <a:off x="10326189" y="-45719"/>
            <a:ext cx="838636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099F449A-88F6-544A-B97F-CF6EF40D8A08}" type="slidenum">
              <a:rPr lang="sv-S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3929" y="1122363"/>
            <a:ext cx="10532961" cy="2387600"/>
          </a:xfrm>
        </p:spPr>
        <p:txBody>
          <a:bodyPr>
            <a:normAutofit/>
          </a:bodyPr>
          <a:lstStyle/>
          <a:p>
            <a:r>
              <a:rPr lang="sv-SE" dirty="0" err="1"/>
              <a:t>Årshjul</a:t>
            </a:r>
            <a:r>
              <a:rPr lang="sv-SE" dirty="0"/>
              <a:t> LFK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Nils Erik Peterson</a:t>
            </a:r>
          </a:p>
        </p:txBody>
      </p:sp>
    </p:spTree>
    <p:extLst>
      <p:ext uri="{BB962C8B-B14F-4D97-AF65-F5344CB8AC3E}">
        <p14:creationId xmlns:p14="http://schemas.microsoft.com/office/powerpoint/2010/main" val="86347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F1A36CE-AD30-D642-97AE-8C7FDC167629}"/>
              </a:ext>
            </a:extLst>
          </p:cNvPr>
          <p:cNvSpPr/>
          <p:nvPr/>
        </p:nvSpPr>
        <p:spPr>
          <a:xfrm>
            <a:off x="5654212" y="3339043"/>
            <a:ext cx="88357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sv-SE" sz="2800">
                <a:latin typeface="Arial Rounded MT Bold" panose="020F0704030504030204" pitchFamily="34" charset="77"/>
              </a:rPr>
              <a:t>LFK</a:t>
            </a:r>
          </a:p>
        </p:txBody>
      </p:sp>
      <p:sp>
        <p:nvSpPr>
          <p:cNvPr id="42" name="Vikt hörn 41">
            <a:extLst>
              <a:ext uri="{FF2B5EF4-FFF2-40B4-BE49-F238E27FC236}">
                <a16:creationId xmlns:a16="http://schemas.microsoft.com/office/drawing/2014/main" id="{FE1DF8DF-3D7A-C546-A28C-C5E6BE9F54E4}"/>
              </a:ext>
            </a:extLst>
          </p:cNvPr>
          <p:cNvSpPr/>
          <p:nvPr/>
        </p:nvSpPr>
        <p:spPr>
          <a:xfrm>
            <a:off x="6411056" y="933292"/>
            <a:ext cx="282804" cy="408235"/>
          </a:xfrm>
          <a:prstGeom prst="foldedCorner">
            <a:avLst>
              <a:gd name="adj" fmla="val 353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sv-SE" sz="1200">
                <a:solidFill>
                  <a:schemeClr val="tx1"/>
                </a:solidFill>
              </a:rPr>
              <a:t>ERP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46" name="Vikt hörn 45">
            <a:extLst>
              <a:ext uri="{FF2B5EF4-FFF2-40B4-BE49-F238E27FC236}">
                <a16:creationId xmlns:a16="http://schemas.microsoft.com/office/drawing/2014/main" id="{97D01886-796B-5B4F-8DAC-1247E850A5CE}"/>
              </a:ext>
            </a:extLst>
          </p:cNvPr>
          <p:cNvSpPr/>
          <p:nvPr/>
        </p:nvSpPr>
        <p:spPr>
          <a:xfrm>
            <a:off x="273684" y="5161030"/>
            <a:ext cx="282804" cy="390059"/>
          </a:xfrm>
          <a:prstGeom prst="foldedCorner">
            <a:avLst>
              <a:gd name="adj" fmla="val 353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sv-SE" sz="1200">
                <a:solidFill>
                  <a:schemeClr val="tx1"/>
                </a:solidFill>
              </a:rPr>
              <a:t>ERP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A848D33-319C-C046-9792-8B718D278FD9}"/>
              </a:ext>
            </a:extLst>
          </p:cNvPr>
          <p:cNvSpPr/>
          <p:nvPr/>
        </p:nvSpPr>
        <p:spPr>
          <a:xfrm>
            <a:off x="619837" y="5239392"/>
            <a:ext cx="1662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ERP Genomgång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8750EF51-B26A-7245-B1C0-C08439846E23}"/>
              </a:ext>
            </a:extLst>
          </p:cNvPr>
          <p:cNvSpPr/>
          <p:nvPr/>
        </p:nvSpPr>
        <p:spPr>
          <a:xfrm>
            <a:off x="6656465" y="467706"/>
            <a:ext cx="2013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Konstituerande möte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5150A3BB-330E-7745-8860-DC76F1EDD44B}"/>
              </a:ext>
            </a:extLst>
          </p:cNvPr>
          <p:cNvSpPr/>
          <p:nvPr/>
        </p:nvSpPr>
        <p:spPr>
          <a:xfrm>
            <a:off x="4036352" y="-65068"/>
            <a:ext cx="408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altLang="sv-SE" sz="2800">
                <a:solidFill>
                  <a:srgbClr val="000000"/>
                </a:solidFill>
                <a:latin typeface="Arial Rounded MT Bold" panose="020F0704030504030204" pitchFamily="34" charset="77"/>
              </a:rPr>
              <a:t>LFK Styrelsens årshjul</a:t>
            </a:r>
            <a:endParaRPr lang="sv-SE" altLang="sv-SE" sz="20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32286B-68E3-E447-A7D6-D4EB38D80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7124" y="565664"/>
            <a:ext cx="315617" cy="315617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023ED7F5-39C3-6B47-9ECC-2CACC131C726}"/>
              </a:ext>
            </a:extLst>
          </p:cNvPr>
          <p:cNvSpPr/>
          <p:nvPr/>
        </p:nvSpPr>
        <p:spPr>
          <a:xfrm>
            <a:off x="10793120" y="565664"/>
            <a:ext cx="134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Styrelsemöte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F32C0C7E-F240-DD4B-9210-5EF21527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0340" y="617675"/>
            <a:ext cx="315617" cy="315617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BEC7068F-0D0B-1848-B223-C365A5BD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438" y="1341527"/>
            <a:ext cx="315617" cy="315617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E12713FF-E946-C049-A6DF-4B0238A4FA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8841" y="2345300"/>
            <a:ext cx="315617" cy="315617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0167D8A5-F66B-CA48-BCE9-B9B49896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9221" y="3687635"/>
            <a:ext cx="315617" cy="315617"/>
          </a:xfrm>
          <a:prstGeom prst="rect">
            <a:avLst/>
          </a:prstGeom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08C6FDC7-E4E7-0F45-BF26-CC9274F06A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3224" y="5003221"/>
            <a:ext cx="315617" cy="315617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79787227-957A-C340-965B-B20D1320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2206" y="5821131"/>
            <a:ext cx="315617" cy="315617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AF9626C8-8DB4-E44A-969C-3E7C2823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0784" y="5394985"/>
            <a:ext cx="315617" cy="315617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5C25FEA1-E744-4D40-92D8-2B97A4E8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0311" y="4393694"/>
            <a:ext cx="315617" cy="315617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90CE79F2-921D-4D48-9326-3F3E0021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9262" y="3145706"/>
            <a:ext cx="315617" cy="315617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49C77D4-25F7-C641-9F91-AF58EB6A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5167" y="1865023"/>
            <a:ext cx="315617" cy="315617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8DB0A646-E204-1242-8D8A-60C4D9E2B9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2921" y="970934"/>
            <a:ext cx="315617" cy="315617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7B5C90E-02DA-8E40-958D-2E80D57A5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5527" b="26179"/>
          <a:stretch/>
        </p:blipFill>
        <p:spPr>
          <a:xfrm>
            <a:off x="2913681" y="2897727"/>
            <a:ext cx="472582" cy="214880"/>
          </a:xfrm>
          <a:prstGeom prst="rect">
            <a:avLst/>
          </a:prstGeom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DE67513-49F5-CB41-8483-ABD09045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5527" b="26179"/>
          <a:stretch/>
        </p:blipFill>
        <p:spPr>
          <a:xfrm>
            <a:off x="10238641" y="990231"/>
            <a:ext cx="472582" cy="214880"/>
          </a:xfrm>
          <a:prstGeom prst="rect">
            <a:avLst/>
          </a:prstGeom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BDC2DFB-A8A4-0946-B690-6ADF3A86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5527" b="26179"/>
          <a:stretch/>
        </p:blipFill>
        <p:spPr>
          <a:xfrm>
            <a:off x="8733944" y="4060323"/>
            <a:ext cx="472582" cy="214880"/>
          </a:xfrm>
          <a:prstGeom prst="rect">
            <a:avLst/>
          </a:prstGeom>
        </p:spPr>
      </p:pic>
      <p:sp>
        <p:nvSpPr>
          <p:cNvPr id="70" name="Rektangel 69">
            <a:extLst>
              <a:ext uri="{FF2B5EF4-FFF2-40B4-BE49-F238E27FC236}">
                <a16:creationId xmlns:a16="http://schemas.microsoft.com/office/drawing/2014/main" id="{E6FA36D0-D5AB-FE4C-B230-006F21F5D660}"/>
              </a:ext>
            </a:extLst>
          </p:cNvPr>
          <p:cNvSpPr/>
          <p:nvPr/>
        </p:nvSpPr>
        <p:spPr>
          <a:xfrm>
            <a:off x="10779856" y="954577"/>
            <a:ext cx="1136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Klubbmöte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D1192DE7-9155-9649-9CE3-CD0A019CB27A}"/>
              </a:ext>
            </a:extLst>
          </p:cNvPr>
          <p:cNvSpPr/>
          <p:nvPr/>
        </p:nvSpPr>
        <p:spPr>
          <a:xfrm>
            <a:off x="1290920" y="2658277"/>
            <a:ext cx="14497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Styrelseval</a:t>
            </a:r>
          </a:p>
          <a:p>
            <a:pPr algn="r"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Medlemsavgift</a:t>
            </a:r>
          </a:p>
          <a:p>
            <a:pPr algn="r"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Budgetförslag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" name="Höger klammerparentes 11">
            <a:extLst>
              <a:ext uri="{FF2B5EF4-FFF2-40B4-BE49-F238E27FC236}">
                <a16:creationId xmlns:a16="http://schemas.microsoft.com/office/drawing/2014/main" id="{9A7A19F7-668E-D843-A06D-C6F33E5DAC8D}"/>
              </a:ext>
            </a:extLst>
          </p:cNvPr>
          <p:cNvSpPr/>
          <p:nvPr/>
        </p:nvSpPr>
        <p:spPr>
          <a:xfrm>
            <a:off x="2614641" y="2658277"/>
            <a:ext cx="259584" cy="738664"/>
          </a:xfrm>
          <a:prstGeom prst="rightBrace">
            <a:avLst>
              <a:gd name="adj1" fmla="val 368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Höger klammerparentes 71">
            <a:extLst>
              <a:ext uri="{FF2B5EF4-FFF2-40B4-BE49-F238E27FC236}">
                <a16:creationId xmlns:a16="http://schemas.microsoft.com/office/drawing/2014/main" id="{A5EAA3EB-7874-1249-9D60-36D14EAD2320}"/>
              </a:ext>
            </a:extLst>
          </p:cNvPr>
          <p:cNvSpPr/>
          <p:nvPr/>
        </p:nvSpPr>
        <p:spPr>
          <a:xfrm flipH="1">
            <a:off x="9264542" y="3625203"/>
            <a:ext cx="259584" cy="911892"/>
          </a:xfrm>
          <a:prstGeom prst="rightBrace">
            <a:avLst>
              <a:gd name="adj1" fmla="val 368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8EF5D59-09D1-7040-9C70-20E4B5BFEF3A}"/>
              </a:ext>
            </a:extLst>
          </p:cNvPr>
          <p:cNvSpPr/>
          <p:nvPr/>
        </p:nvSpPr>
        <p:spPr>
          <a:xfrm>
            <a:off x="9399718" y="3634168"/>
            <a:ext cx="23085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Årsrapport, bokslut</a:t>
            </a:r>
          </a:p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Revisionsberättelse</a:t>
            </a:r>
          </a:p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Styrelsens ansvarsfrihet</a:t>
            </a:r>
          </a:p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Utmärkelser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262A2F0-BA05-C346-A874-4B234E1DF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6556" y="4542509"/>
            <a:ext cx="767052" cy="575289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851E86FD-D35E-DC44-9AFD-6E8974821E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739" y="2109255"/>
            <a:ext cx="702091" cy="526568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A90FC39-C64F-234C-9AD8-FD42B639E2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9877" y="1640671"/>
            <a:ext cx="750110" cy="562583"/>
          </a:xfrm>
          <a:prstGeom prst="rect">
            <a:avLst/>
          </a:prstGeom>
        </p:spPr>
      </p:pic>
      <p:sp>
        <p:nvSpPr>
          <p:cNvPr id="76" name="Rektangel 75">
            <a:extLst>
              <a:ext uri="{FF2B5EF4-FFF2-40B4-BE49-F238E27FC236}">
                <a16:creationId xmlns:a16="http://schemas.microsoft.com/office/drawing/2014/main" id="{5DC6CFAF-6B45-6445-9933-64EB7D81ECA4}"/>
              </a:ext>
            </a:extLst>
          </p:cNvPr>
          <p:cNvSpPr/>
          <p:nvPr/>
        </p:nvSpPr>
        <p:spPr>
          <a:xfrm>
            <a:off x="10779856" y="1732404"/>
            <a:ext cx="943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Fixardag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7" name="Höger klammerparentes 76">
            <a:extLst>
              <a:ext uri="{FF2B5EF4-FFF2-40B4-BE49-F238E27FC236}">
                <a16:creationId xmlns:a16="http://schemas.microsoft.com/office/drawing/2014/main" id="{5B0B701F-0D68-5C41-BBD6-96D7396F2154}"/>
              </a:ext>
            </a:extLst>
          </p:cNvPr>
          <p:cNvSpPr/>
          <p:nvPr/>
        </p:nvSpPr>
        <p:spPr>
          <a:xfrm>
            <a:off x="2811865" y="1765363"/>
            <a:ext cx="259584" cy="694291"/>
          </a:xfrm>
          <a:prstGeom prst="rightBrace">
            <a:avLst>
              <a:gd name="adj1" fmla="val 368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97F5F984-FDE0-8843-B095-24002B2F802B}"/>
              </a:ext>
            </a:extLst>
          </p:cNvPr>
          <p:cNvSpPr/>
          <p:nvPr/>
        </p:nvSpPr>
        <p:spPr>
          <a:xfrm>
            <a:off x="1571183" y="1720990"/>
            <a:ext cx="14115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Däck</a:t>
            </a:r>
          </a:p>
          <a:p>
            <a:pPr algn="r">
              <a:spcBef>
                <a:spcPct val="0"/>
              </a:spcBef>
            </a:pP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Utemöbler</a:t>
            </a:r>
          </a:p>
          <a:p>
            <a:pPr algn="r">
              <a:spcBef>
                <a:spcPct val="0"/>
              </a:spcBef>
            </a:pPr>
            <a:r>
              <a:rPr lang="sv-SE" altLang="sv-SE" sz="140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Snöpinnar</a:t>
            </a: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, sly</a:t>
            </a:r>
            <a:endParaRPr lang="sv-SE" altLang="sv-SE" sz="110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9" name="Höger klammerparentes 78">
            <a:extLst>
              <a:ext uri="{FF2B5EF4-FFF2-40B4-BE49-F238E27FC236}">
                <a16:creationId xmlns:a16="http://schemas.microsoft.com/office/drawing/2014/main" id="{9698FBA8-E291-7542-A8E1-665BA29201D2}"/>
              </a:ext>
            </a:extLst>
          </p:cNvPr>
          <p:cNvSpPr/>
          <p:nvPr/>
        </p:nvSpPr>
        <p:spPr>
          <a:xfrm flipH="1">
            <a:off x="9106835" y="4633148"/>
            <a:ext cx="259584" cy="907940"/>
          </a:xfrm>
          <a:prstGeom prst="rightBrace">
            <a:avLst>
              <a:gd name="adj1" fmla="val 368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96FD970-F90A-1B44-B4DF-ACDBE79B8944}"/>
              </a:ext>
            </a:extLst>
          </p:cNvPr>
          <p:cNvSpPr/>
          <p:nvPr/>
        </p:nvSpPr>
        <p:spPr>
          <a:xfrm>
            <a:off x="9206526" y="4631511"/>
            <a:ext cx="14115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Däck</a:t>
            </a:r>
          </a:p>
          <a:p>
            <a:pPr>
              <a:spcBef>
                <a:spcPct val="0"/>
              </a:spcBef>
            </a:pP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Utemöbler</a:t>
            </a:r>
          </a:p>
          <a:p>
            <a:pPr>
              <a:spcBef>
                <a:spcPct val="0"/>
              </a:spcBef>
            </a:pPr>
            <a:r>
              <a:rPr lang="sv-SE" altLang="sv-SE" sz="140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Snöpinnar</a:t>
            </a: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, sly</a:t>
            </a:r>
          </a:p>
          <a:p>
            <a:pPr>
              <a:spcBef>
                <a:spcPct val="0"/>
              </a:spcBef>
            </a:pPr>
            <a:r>
              <a:rPr lang="sv-SE" altLang="sv-SE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Klubbhus</a:t>
            </a:r>
            <a:endParaRPr lang="sv-SE" altLang="sv-SE" sz="110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1" name="Vikt hörn 80">
            <a:extLst>
              <a:ext uri="{FF2B5EF4-FFF2-40B4-BE49-F238E27FC236}">
                <a16:creationId xmlns:a16="http://schemas.microsoft.com/office/drawing/2014/main" id="{5300EFFC-4D33-2941-AF2B-6BE39154BD48}"/>
              </a:ext>
            </a:extLst>
          </p:cNvPr>
          <p:cNvSpPr/>
          <p:nvPr/>
        </p:nvSpPr>
        <p:spPr>
          <a:xfrm>
            <a:off x="6742750" y="933292"/>
            <a:ext cx="282804" cy="408235"/>
          </a:xfrm>
          <a:prstGeom prst="foldedCorner">
            <a:avLst>
              <a:gd name="adj" fmla="val 353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sv-SE" sz="1200">
                <a:solidFill>
                  <a:schemeClr val="tx1"/>
                </a:solidFill>
              </a:rPr>
              <a:t>Bol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D2CE8984-A2B6-F549-B036-8AA842E68090}"/>
              </a:ext>
            </a:extLst>
          </p:cNvPr>
          <p:cNvSpPr/>
          <p:nvPr/>
        </p:nvSpPr>
        <p:spPr>
          <a:xfrm>
            <a:off x="566909" y="5703258"/>
            <a:ext cx="21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Styrelsemedlemmar till</a:t>
            </a:r>
          </a:p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Bolagsverket</a:t>
            </a:r>
          </a:p>
        </p:txBody>
      </p:sp>
      <p:sp>
        <p:nvSpPr>
          <p:cNvPr id="83" name="Vikt hörn 82">
            <a:extLst>
              <a:ext uri="{FF2B5EF4-FFF2-40B4-BE49-F238E27FC236}">
                <a16:creationId xmlns:a16="http://schemas.microsoft.com/office/drawing/2014/main" id="{BED79420-B965-7F4E-BBDE-F09CC6183118}"/>
              </a:ext>
            </a:extLst>
          </p:cNvPr>
          <p:cNvSpPr/>
          <p:nvPr/>
        </p:nvSpPr>
        <p:spPr>
          <a:xfrm>
            <a:off x="273684" y="5746689"/>
            <a:ext cx="282804" cy="390059"/>
          </a:xfrm>
          <a:prstGeom prst="foldedCorner">
            <a:avLst>
              <a:gd name="adj" fmla="val 353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sv-SE" sz="1200">
                <a:solidFill>
                  <a:schemeClr val="tx1"/>
                </a:solidFill>
              </a:rPr>
              <a:t>Bol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2FDE703F-2810-3E4B-A2E2-BF7393A87D0E}"/>
              </a:ext>
            </a:extLst>
          </p:cNvPr>
          <p:cNvSpPr/>
          <p:nvPr/>
        </p:nvSpPr>
        <p:spPr>
          <a:xfrm>
            <a:off x="256462" y="6322477"/>
            <a:ext cx="300026" cy="260736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>
                <a:solidFill>
                  <a:schemeClr val="tx1"/>
                </a:solidFill>
                <a:latin typeface="Arial Rounded MT Bold" panose="020F0704030504030204" pitchFamily="34" charset="77"/>
              </a:rPr>
              <a:t>!</a:t>
            </a:r>
          </a:p>
        </p:txBody>
      </p:sp>
      <p:sp>
        <p:nvSpPr>
          <p:cNvPr id="86" name="Triangel 85">
            <a:extLst>
              <a:ext uri="{FF2B5EF4-FFF2-40B4-BE49-F238E27FC236}">
                <a16:creationId xmlns:a16="http://schemas.microsoft.com/office/drawing/2014/main" id="{B3473190-85D5-B047-844F-F4540809E64B}"/>
              </a:ext>
            </a:extLst>
          </p:cNvPr>
          <p:cNvSpPr/>
          <p:nvPr/>
        </p:nvSpPr>
        <p:spPr>
          <a:xfrm>
            <a:off x="6522791" y="1409818"/>
            <a:ext cx="300026" cy="260736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>
                <a:solidFill>
                  <a:schemeClr val="tx1"/>
                </a:solidFill>
                <a:latin typeface="Arial Rounded MT Bold" panose="020F0704030504030204" pitchFamily="34" charset="77"/>
              </a:rPr>
              <a:t>!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0B07B88-50D4-6447-B657-DB4E6AF2B2D0}"/>
              </a:ext>
            </a:extLst>
          </p:cNvPr>
          <p:cNvSpPr/>
          <p:nvPr/>
        </p:nvSpPr>
        <p:spPr>
          <a:xfrm>
            <a:off x="566909" y="6272917"/>
            <a:ext cx="3251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Säkerhetsgenomgång ATO styrelse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7103409-14D2-8949-B9AB-B484AAF984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0963" y="1801223"/>
            <a:ext cx="315618" cy="315618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85A7DF3F-C6B7-5B4B-8A6B-54D472EB21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7123" y="1330080"/>
            <a:ext cx="315618" cy="315618"/>
          </a:xfrm>
          <a:prstGeom prst="rect">
            <a:avLst/>
          </a:prstGeom>
        </p:spPr>
      </p:pic>
      <p:sp>
        <p:nvSpPr>
          <p:cNvPr id="89" name="Rektangel 88">
            <a:extLst>
              <a:ext uri="{FF2B5EF4-FFF2-40B4-BE49-F238E27FC236}">
                <a16:creationId xmlns:a16="http://schemas.microsoft.com/office/drawing/2014/main" id="{BA39DB3B-1063-264A-BAA7-6386A51D4540}"/>
              </a:ext>
            </a:extLst>
          </p:cNvPr>
          <p:cNvSpPr/>
          <p:nvPr/>
        </p:nvSpPr>
        <p:spPr>
          <a:xfrm>
            <a:off x="10766964" y="1343490"/>
            <a:ext cx="1305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Lönerevision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05C1F-B8A9-BD46-BED6-E72CE0970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443" y="2405216"/>
            <a:ext cx="259584" cy="259584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CDB8984B-7325-C64E-BF0F-FEB74A653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9948" y="2203254"/>
            <a:ext cx="259584" cy="259584"/>
          </a:xfrm>
          <a:prstGeom prst="rect">
            <a:avLst/>
          </a:prstGeom>
        </p:spPr>
      </p:pic>
      <p:sp>
        <p:nvSpPr>
          <p:cNvPr id="52" name="Rektangel 51">
            <a:extLst>
              <a:ext uri="{FF2B5EF4-FFF2-40B4-BE49-F238E27FC236}">
                <a16:creationId xmlns:a16="http://schemas.microsoft.com/office/drawing/2014/main" id="{CDAF16F0-9260-B44B-B070-604671AA9A1F}"/>
              </a:ext>
            </a:extLst>
          </p:cNvPr>
          <p:cNvSpPr/>
          <p:nvPr/>
        </p:nvSpPr>
        <p:spPr>
          <a:xfrm>
            <a:off x="10779856" y="2180640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Inbjudan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3" name="Bildobjekt 52">
            <a:extLst>
              <a:ext uri="{FF2B5EF4-FFF2-40B4-BE49-F238E27FC236}">
                <a16:creationId xmlns:a16="http://schemas.microsoft.com/office/drawing/2014/main" id="{926EC1C6-B016-2648-8299-C941EF782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06" y="4531152"/>
            <a:ext cx="259584" cy="259584"/>
          </a:xfrm>
          <a:prstGeom prst="rect">
            <a:avLst/>
          </a:prstGeom>
        </p:spPr>
      </p:pic>
      <p:sp>
        <p:nvSpPr>
          <p:cNvPr id="5" name="Båge 4">
            <a:extLst>
              <a:ext uri="{FF2B5EF4-FFF2-40B4-BE49-F238E27FC236}">
                <a16:creationId xmlns:a16="http://schemas.microsoft.com/office/drawing/2014/main" id="{0C44AC77-EDB9-AB46-A4CD-2273FD66FA3C}"/>
              </a:ext>
            </a:extLst>
          </p:cNvPr>
          <p:cNvSpPr/>
          <p:nvPr/>
        </p:nvSpPr>
        <p:spPr>
          <a:xfrm>
            <a:off x="8987654" y="2563907"/>
            <a:ext cx="284301" cy="1518724"/>
          </a:xfrm>
          <a:prstGeom prst="arc">
            <a:avLst>
              <a:gd name="adj1" fmla="val 16152138"/>
              <a:gd name="adj2" fmla="val 529337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A6D909A-D94B-B84E-8073-C06676C3D17C}"/>
              </a:ext>
            </a:extLst>
          </p:cNvPr>
          <p:cNvSpPr/>
          <p:nvPr/>
        </p:nvSpPr>
        <p:spPr>
          <a:xfrm>
            <a:off x="8548467" y="4059928"/>
            <a:ext cx="7681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1050">
                <a:solidFill>
                  <a:srgbClr val="000000"/>
                </a:solidFill>
                <a:latin typeface="Arial Rounded MT Bold" panose="020F0704030504030204" pitchFamily="34" charset="77"/>
              </a:rPr>
              <a:t>Årsmöte</a:t>
            </a:r>
            <a:endParaRPr lang="sv-SE" sz="140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65FEC2B-6E1E-214D-A53D-229CC0EB6CFA}"/>
              </a:ext>
            </a:extLst>
          </p:cNvPr>
          <p:cNvSpPr/>
          <p:nvPr/>
        </p:nvSpPr>
        <p:spPr>
          <a:xfrm>
            <a:off x="2847671" y="2895431"/>
            <a:ext cx="8194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1050">
                <a:solidFill>
                  <a:srgbClr val="000000"/>
                </a:solidFill>
                <a:latin typeface="Arial Rounded MT Bold" panose="020F0704030504030204" pitchFamily="34" charset="77"/>
              </a:rPr>
              <a:t>Höstmöte</a:t>
            </a:r>
            <a:endParaRPr lang="sv-SE" sz="1400"/>
          </a:p>
        </p:txBody>
      </p:sp>
      <p:sp>
        <p:nvSpPr>
          <p:cNvPr id="55" name="Båge 54">
            <a:extLst>
              <a:ext uri="{FF2B5EF4-FFF2-40B4-BE49-F238E27FC236}">
                <a16:creationId xmlns:a16="http://schemas.microsoft.com/office/drawing/2014/main" id="{28347965-15CE-AD4D-8550-860AEA16725E}"/>
              </a:ext>
            </a:extLst>
          </p:cNvPr>
          <p:cNvSpPr/>
          <p:nvPr/>
        </p:nvSpPr>
        <p:spPr>
          <a:xfrm rot="10800000">
            <a:off x="2923818" y="3137206"/>
            <a:ext cx="284301" cy="1518724"/>
          </a:xfrm>
          <a:prstGeom prst="arc">
            <a:avLst>
              <a:gd name="adj1" fmla="val 16152138"/>
              <a:gd name="adj2" fmla="val 529337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6" name="Grupp 55">
            <a:extLst>
              <a:ext uri="{FF2B5EF4-FFF2-40B4-BE49-F238E27FC236}">
                <a16:creationId xmlns:a16="http://schemas.microsoft.com/office/drawing/2014/main" id="{0C007599-5039-164D-9B94-8D0D83651C0E}"/>
              </a:ext>
            </a:extLst>
          </p:cNvPr>
          <p:cNvGrpSpPr/>
          <p:nvPr/>
        </p:nvGrpSpPr>
        <p:grpSpPr>
          <a:xfrm>
            <a:off x="10276539" y="2605630"/>
            <a:ext cx="284301" cy="324706"/>
            <a:chOff x="10036138" y="3003131"/>
            <a:chExt cx="416945" cy="476201"/>
          </a:xfrm>
        </p:grpSpPr>
        <p:sp>
          <p:nvSpPr>
            <p:cNvPr id="57" name="Vikt hörn 56">
              <a:extLst>
                <a:ext uri="{FF2B5EF4-FFF2-40B4-BE49-F238E27FC236}">
                  <a16:creationId xmlns:a16="http://schemas.microsoft.com/office/drawing/2014/main" id="{8A23C96C-FFB2-424C-9723-9B46D8BD3493}"/>
                </a:ext>
              </a:extLst>
            </p:cNvPr>
            <p:cNvSpPr/>
            <p:nvPr/>
          </p:nvSpPr>
          <p:spPr>
            <a:xfrm>
              <a:off x="10170279" y="3003131"/>
              <a:ext cx="282804" cy="464502"/>
            </a:xfrm>
            <a:prstGeom prst="foldedCorner">
              <a:avLst>
                <a:gd name="adj" fmla="val 353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Ellips 59">
              <a:extLst>
                <a:ext uri="{FF2B5EF4-FFF2-40B4-BE49-F238E27FC236}">
                  <a16:creationId xmlns:a16="http://schemas.microsoft.com/office/drawing/2014/main" id="{E6401A6A-ED0B-6840-B2BB-6A3BC0F72680}"/>
                </a:ext>
              </a:extLst>
            </p:cNvPr>
            <p:cNvSpPr/>
            <p:nvPr/>
          </p:nvSpPr>
          <p:spPr>
            <a:xfrm>
              <a:off x="10109650" y="3152980"/>
              <a:ext cx="245096" cy="245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7" name="Rak 66">
              <a:extLst>
                <a:ext uri="{FF2B5EF4-FFF2-40B4-BE49-F238E27FC236}">
                  <a16:creationId xmlns:a16="http://schemas.microsoft.com/office/drawing/2014/main" id="{4614B940-A256-554F-9360-565DCDFD5888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 flipH="1">
              <a:off x="10036138" y="3362183"/>
              <a:ext cx="109405" cy="105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6A9F0A53-F9CC-BF40-8414-F856DEF6A643}"/>
                </a:ext>
              </a:extLst>
            </p:cNvPr>
            <p:cNvSpPr/>
            <p:nvPr/>
          </p:nvSpPr>
          <p:spPr>
            <a:xfrm>
              <a:off x="10043031" y="3118234"/>
              <a:ext cx="306924" cy="36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>
                  <a:latin typeface="Arial Rounded MT Bold" panose="020F0704030504030204" pitchFamily="34" charset="77"/>
                </a:rPr>
                <a:t>√</a:t>
              </a:r>
              <a:endParaRPr lang="sv-SE" sz="1000" b="1"/>
            </a:p>
          </p:txBody>
        </p:sp>
      </p:grpSp>
      <p:sp>
        <p:nvSpPr>
          <p:cNvPr id="90" name="Rektangel 89">
            <a:extLst>
              <a:ext uri="{FF2B5EF4-FFF2-40B4-BE49-F238E27FC236}">
                <a16:creationId xmlns:a16="http://schemas.microsoft.com/office/drawing/2014/main" id="{3D753F9F-DEAB-2342-B566-B9BB6D77B1FB}"/>
              </a:ext>
            </a:extLst>
          </p:cNvPr>
          <p:cNvSpPr/>
          <p:nvPr/>
        </p:nvSpPr>
        <p:spPr>
          <a:xfrm>
            <a:off x="10779856" y="2628876"/>
            <a:ext cx="908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sz="1400">
                <a:solidFill>
                  <a:srgbClr val="000000"/>
                </a:solidFill>
                <a:latin typeface="Arial Rounded MT Bold" panose="020F0704030504030204" pitchFamily="34" charset="77"/>
              </a:rPr>
              <a:t>Översyn</a:t>
            </a:r>
            <a:endParaRPr lang="sv-SE" altLang="sv-SE" sz="110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91" name="Grupp 90">
            <a:extLst>
              <a:ext uri="{FF2B5EF4-FFF2-40B4-BE49-F238E27FC236}">
                <a16:creationId xmlns:a16="http://schemas.microsoft.com/office/drawing/2014/main" id="{D7FFC14F-A329-4C4D-A4AC-7E17B58DC7F0}"/>
              </a:ext>
            </a:extLst>
          </p:cNvPr>
          <p:cNvGrpSpPr/>
          <p:nvPr/>
        </p:nvGrpSpPr>
        <p:grpSpPr>
          <a:xfrm>
            <a:off x="8200851" y="2898238"/>
            <a:ext cx="284301" cy="324706"/>
            <a:chOff x="10036138" y="3003131"/>
            <a:chExt cx="416945" cy="476201"/>
          </a:xfrm>
        </p:grpSpPr>
        <p:sp>
          <p:nvSpPr>
            <p:cNvPr id="92" name="Vikt hörn 91">
              <a:extLst>
                <a:ext uri="{FF2B5EF4-FFF2-40B4-BE49-F238E27FC236}">
                  <a16:creationId xmlns:a16="http://schemas.microsoft.com/office/drawing/2014/main" id="{84CE9141-15AE-D046-B5E4-E297DE033E57}"/>
                </a:ext>
              </a:extLst>
            </p:cNvPr>
            <p:cNvSpPr/>
            <p:nvPr/>
          </p:nvSpPr>
          <p:spPr>
            <a:xfrm>
              <a:off x="10170279" y="3003131"/>
              <a:ext cx="282804" cy="464502"/>
            </a:xfrm>
            <a:prstGeom prst="foldedCorner">
              <a:avLst>
                <a:gd name="adj" fmla="val 353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Ellips 92">
              <a:extLst>
                <a:ext uri="{FF2B5EF4-FFF2-40B4-BE49-F238E27FC236}">
                  <a16:creationId xmlns:a16="http://schemas.microsoft.com/office/drawing/2014/main" id="{14F57262-C05E-9447-8B84-7F4BCAC9B853}"/>
                </a:ext>
              </a:extLst>
            </p:cNvPr>
            <p:cNvSpPr/>
            <p:nvPr/>
          </p:nvSpPr>
          <p:spPr>
            <a:xfrm>
              <a:off x="10109650" y="3152980"/>
              <a:ext cx="245096" cy="245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BDD4EEE1-5AD2-FA42-844C-3DF6127EEA73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 flipH="1">
              <a:off x="10036138" y="3362183"/>
              <a:ext cx="109405" cy="105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27F20042-2A32-5947-B206-C94A630723E2}"/>
                </a:ext>
              </a:extLst>
            </p:cNvPr>
            <p:cNvSpPr/>
            <p:nvPr/>
          </p:nvSpPr>
          <p:spPr>
            <a:xfrm>
              <a:off x="10043031" y="3118234"/>
              <a:ext cx="306924" cy="36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>
                  <a:latin typeface="Arial Rounded MT Bold" panose="020F0704030504030204" pitchFamily="34" charset="77"/>
                </a:rPr>
                <a:t>√</a:t>
              </a:r>
              <a:endParaRPr lang="sv-SE" sz="1000" b="1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6C56C66D-945C-2440-99B0-D19DF95892B0}"/>
              </a:ext>
            </a:extLst>
          </p:cNvPr>
          <p:cNvSpPr/>
          <p:nvPr/>
        </p:nvSpPr>
        <p:spPr>
          <a:xfrm>
            <a:off x="7772219" y="3194316"/>
            <a:ext cx="1233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altLang="sv-SE" sz="1100">
                <a:solidFill>
                  <a:srgbClr val="000000"/>
                </a:solidFill>
                <a:latin typeface="Arial Rounded MT Bold" panose="020F0704030504030204" pitchFamily="34" charset="77"/>
              </a:rPr>
              <a:t>Jourinstruktion</a:t>
            </a:r>
          </a:p>
          <a:p>
            <a:pPr algn="ctr"/>
            <a:r>
              <a:rPr lang="sv-SE" sz="1100">
                <a:solidFill>
                  <a:srgbClr val="000000"/>
                </a:solidFill>
                <a:latin typeface="Arial Rounded MT Bold" panose="020F0704030504030204" pitchFamily="34" charset="77"/>
              </a:rPr>
              <a:t>Klubbregler</a:t>
            </a:r>
            <a:endParaRPr lang="sv-SE" sz="1100"/>
          </a:p>
        </p:txBody>
      </p:sp>
      <p:pic>
        <p:nvPicPr>
          <p:cNvPr id="96" name="Bildobjekt 95">
            <a:extLst>
              <a:ext uri="{FF2B5EF4-FFF2-40B4-BE49-F238E27FC236}">
                <a16:creationId xmlns:a16="http://schemas.microsoft.com/office/drawing/2014/main" id="{DF25D241-5832-FA49-A2D4-6969043E5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5527" b="26179"/>
          <a:stretch/>
        </p:blipFill>
        <p:spPr>
          <a:xfrm>
            <a:off x="3975928" y="1380449"/>
            <a:ext cx="472582" cy="21488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E825EC7-638F-CF49-9F2D-4FA61DFF11E1}"/>
              </a:ext>
            </a:extLst>
          </p:cNvPr>
          <p:cNvSpPr/>
          <p:nvPr/>
        </p:nvSpPr>
        <p:spPr>
          <a:xfrm>
            <a:off x="3875919" y="1360931"/>
            <a:ext cx="7360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105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Säkkväll</a:t>
            </a:r>
            <a:endParaRPr lang="sv-SE"/>
          </a:p>
        </p:txBody>
      </p:sp>
      <p:pic>
        <p:nvPicPr>
          <p:cNvPr id="97" name="Bildobjekt 96">
            <a:extLst>
              <a:ext uri="{FF2B5EF4-FFF2-40B4-BE49-F238E27FC236}">
                <a16:creationId xmlns:a16="http://schemas.microsoft.com/office/drawing/2014/main" id="{BC00244B-3122-3546-8024-E789591D5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5527" b="26179"/>
          <a:stretch/>
        </p:blipFill>
        <p:spPr>
          <a:xfrm>
            <a:off x="7883634" y="1574753"/>
            <a:ext cx="472582" cy="214880"/>
          </a:xfrm>
          <a:prstGeom prst="rect">
            <a:avLst/>
          </a:prstGeom>
        </p:spPr>
      </p:pic>
      <p:sp>
        <p:nvSpPr>
          <p:cNvPr id="98" name="Rektangel 97">
            <a:extLst>
              <a:ext uri="{FF2B5EF4-FFF2-40B4-BE49-F238E27FC236}">
                <a16:creationId xmlns:a16="http://schemas.microsoft.com/office/drawing/2014/main" id="{58CAC489-7CCF-8D40-9D72-C0C1078F47D9}"/>
              </a:ext>
            </a:extLst>
          </p:cNvPr>
          <p:cNvSpPr/>
          <p:nvPr/>
        </p:nvSpPr>
        <p:spPr>
          <a:xfrm>
            <a:off x="7783625" y="1555235"/>
            <a:ext cx="7360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105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Säkkväll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51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CD4AA-709D-4D4C-9543-C738A043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LFK styrelse </a:t>
            </a:r>
            <a:r>
              <a:rPr lang="sv-SE" dirty="0" err="1"/>
              <a:t>årshjul</a:t>
            </a:r>
            <a:r>
              <a:rPr lang="sv-SE" dirty="0"/>
              <a:t> förtydliganden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75ED8E-1540-814B-8F99-A21146C0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984"/>
            <a:ext cx="4486835" cy="5592004"/>
          </a:xfrm>
        </p:spPr>
        <p:txBody>
          <a:bodyPr>
            <a:normAutofit/>
          </a:bodyPr>
          <a:lstStyle/>
          <a:p>
            <a:r>
              <a:rPr lang="sv-SE" sz="1400" dirty="0"/>
              <a:t>Konstituerande möte</a:t>
            </a:r>
          </a:p>
          <a:p>
            <a:pPr lvl="1"/>
            <a:r>
              <a:rPr lang="sv-SE" sz="1400" dirty="0"/>
              <a:t>Fördela uppgifter i styrelse</a:t>
            </a:r>
          </a:p>
          <a:p>
            <a:pPr lvl="1"/>
            <a:r>
              <a:rPr lang="sv-SE" sz="1400" dirty="0"/>
              <a:t>Gå igenom ERP</a:t>
            </a:r>
          </a:p>
          <a:p>
            <a:pPr lvl="1"/>
            <a:r>
              <a:rPr lang="sv-SE" sz="1400" dirty="0"/>
              <a:t>Uppdatera register hos bolagsverket</a:t>
            </a:r>
          </a:p>
          <a:p>
            <a:pPr lvl="1"/>
            <a:endParaRPr lang="sv-SE" sz="1400" dirty="0"/>
          </a:p>
          <a:p>
            <a:r>
              <a:rPr lang="sv-SE" sz="1400" dirty="0"/>
              <a:t>Årsmöte (Inbjudan en månad innan)</a:t>
            </a:r>
          </a:p>
          <a:p>
            <a:pPr lvl="1"/>
            <a:r>
              <a:rPr lang="sv-SE" sz="1400" dirty="0"/>
              <a:t>Årsredovisning</a:t>
            </a:r>
          </a:p>
          <a:p>
            <a:pPr lvl="1"/>
            <a:r>
              <a:rPr lang="sv-SE" sz="1400" dirty="0"/>
              <a:t>Räkenskapsredovisning</a:t>
            </a:r>
          </a:p>
          <a:p>
            <a:pPr lvl="1"/>
            <a:r>
              <a:rPr lang="sv-SE" sz="1400" dirty="0"/>
              <a:t>Revisionsberättelse </a:t>
            </a:r>
          </a:p>
          <a:p>
            <a:pPr lvl="1"/>
            <a:r>
              <a:rPr lang="sv-SE" sz="1400" dirty="0"/>
              <a:t>Ansvarsfrihet</a:t>
            </a:r>
          </a:p>
          <a:p>
            <a:pPr lvl="1"/>
            <a:r>
              <a:rPr lang="sv-SE" sz="1400" dirty="0"/>
              <a:t>Utdelning av utmärkelser</a:t>
            </a:r>
          </a:p>
          <a:p>
            <a:pPr lvl="2"/>
            <a:r>
              <a:rPr lang="sv-SE" sz="1400" dirty="0"/>
              <a:t>Tävlingar</a:t>
            </a:r>
          </a:p>
          <a:p>
            <a:pPr lvl="2"/>
            <a:r>
              <a:rPr lang="sv-SE" sz="1400" dirty="0"/>
              <a:t>Nya cert</a:t>
            </a:r>
          </a:p>
          <a:p>
            <a:pPr lvl="2"/>
            <a:r>
              <a:rPr lang="sv-SE" sz="1400" dirty="0"/>
              <a:t>Erkännanden</a:t>
            </a:r>
          </a:p>
          <a:p>
            <a:pPr lvl="2"/>
            <a:endParaRPr lang="sv-SE" sz="1400" dirty="0"/>
          </a:p>
          <a:p>
            <a:r>
              <a:rPr lang="sv-SE" sz="1400" dirty="0" err="1"/>
              <a:t>Vårfixardag</a:t>
            </a:r>
            <a:endParaRPr lang="sv-SE" sz="1400" dirty="0"/>
          </a:p>
          <a:p>
            <a:pPr lvl="1"/>
            <a:r>
              <a:rPr lang="sv-SE" sz="1400" dirty="0"/>
              <a:t>Däck fram</a:t>
            </a:r>
          </a:p>
          <a:p>
            <a:pPr lvl="1"/>
            <a:r>
              <a:rPr lang="sv-SE" sz="1400" dirty="0"/>
              <a:t>Utemöbler fram</a:t>
            </a:r>
          </a:p>
          <a:p>
            <a:pPr lvl="1"/>
            <a:r>
              <a:rPr lang="sv-SE" sz="1400" dirty="0" err="1"/>
              <a:t>Snöpinnar</a:t>
            </a:r>
            <a:r>
              <a:rPr lang="sv-SE" sz="1400" dirty="0"/>
              <a:t> tas bort</a:t>
            </a:r>
          </a:p>
          <a:p>
            <a:pPr lvl="1"/>
            <a:r>
              <a:rPr lang="sv-SE" sz="1400" dirty="0"/>
              <a:t>Se över klubbhus, målning, …</a:t>
            </a:r>
          </a:p>
          <a:p>
            <a:pPr lvl="1"/>
            <a:r>
              <a:rPr lang="sv-SE" sz="1400" dirty="0"/>
              <a:t>Målning av taxilinjer?</a:t>
            </a:r>
          </a:p>
          <a:p>
            <a:endParaRPr lang="sv-SE" sz="14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E7A2EF6-1640-3D44-8365-195318412D75}"/>
              </a:ext>
            </a:extLst>
          </p:cNvPr>
          <p:cNvSpPr txBox="1">
            <a:spLocks/>
          </p:cNvSpPr>
          <p:nvPr/>
        </p:nvSpPr>
        <p:spPr>
          <a:xfrm>
            <a:off x="6817659" y="1014984"/>
            <a:ext cx="5096435" cy="559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Höstmöte (Inbjudan en månad innan)</a:t>
            </a:r>
          </a:p>
          <a:p>
            <a:pPr lvl="1"/>
            <a:r>
              <a:rPr lang="sv-SE" sz="1400" dirty="0"/>
              <a:t>Påminn valberedning i god tid</a:t>
            </a:r>
          </a:p>
          <a:p>
            <a:pPr lvl="1"/>
            <a:r>
              <a:rPr lang="sv-SE" sz="1400" dirty="0"/>
              <a:t>Redovisa ekonomi, flygtid, preliminär budget </a:t>
            </a:r>
          </a:p>
          <a:p>
            <a:pPr lvl="1"/>
            <a:r>
              <a:rPr lang="sv-SE" sz="1400" dirty="0"/>
              <a:t>Beslut om nästa års medlemsavgifter</a:t>
            </a:r>
          </a:p>
          <a:p>
            <a:pPr lvl="1"/>
            <a:r>
              <a:rPr lang="sv-SE" sz="1400" dirty="0"/>
              <a:t>Välj ny styrelse</a:t>
            </a:r>
          </a:p>
          <a:p>
            <a:pPr lvl="1"/>
            <a:endParaRPr lang="sv-SE" sz="1400" dirty="0"/>
          </a:p>
          <a:p>
            <a:r>
              <a:rPr lang="sv-SE" sz="1400" dirty="0"/>
              <a:t>Höstfixardag</a:t>
            </a:r>
          </a:p>
          <a:p>
            <a:pPr lvl="1"/>
            <a:r>
              <a:rPr lang="sv-SE" sz="1400" dirty="0"/>
              <a:t>Däck bort</a:t>
            </a:r>
          </a:p>
          <a:p>
            <a:pPr lvl="1"/>
            <a:r>
              <a:rPr lang="sv-SE" sz="1400" dirty="0"/>
              <a:t>Utemöbler in</a:t>
            </a:r>
          </a:p>
          <a:p>
            <a:pPr lvl="1"/>
            <a:r>
              <a:rPr lang="sv-SE" sz="1400" dirty="0" err="1"/>
              <a:t>Snöpinnar</a:t>
            </a:r>
            <a:r>
              <a:rPr lang="sv-SE" sz="1400" dirty="0"/>
              <a:t> sätts upp</a:t>
            </a:r>
          </a:p>
          <a:p>
            <a:pPr lvl="1"/>
            <a:r>
              <a:rPr lang="sv-SE" sz="1400" dirty="0"/>
              <a:t>Rensa sly</a:t>
            </a:r>
          </a:p>
        </p:txBody>
      </p:sp>
    </p:spTree>
    <p:extLst>
      <p:ext uri="{BB962C8B-B14F-4D97-AF65-F5344CB8AC3E}">
        <p14:creationId xmlns:p14="http://schemas.microsoft.com/office/powerpoint/2010/main" val="199223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ab CVI">
    <a:dk1>
      <a:sysClr val="windowText" lastClr="000000"/>
    </a:dk1>
    <a:lt1>
      <a:sysClr val="window" lastClr="FFFFFF"/>
    </a:lt1>
    <a:dk2>
      <a:srgbClr val="373737"/>
    </a:dk2>
    <a:lt2>
      <a:srgbClr val="E1E1DC"/>
    </a:lt2>
    <a:accent1>
      <a:srgbClr val="373737"/>
    </a:accent1>
    <a:accent2>
      <a:srgbClr val="E1E1DC"/>
    </a:accent2>
    <a:accent3>
      <a:srgbClr val="FAB900"/>
    </a:accent3>
    <a:accent4>
      <a:srgbClr val="BEAF96"/>
    </a:accent4>
    <a:accent5>
      <a:srgbClr val="00508C"/>
    </a:accent5>
    <a:accent6>
      <a:srgbClr val="E61419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166</Words>
  <Application>Microsoft Macintosh PowerPoint</Application>
  <PresentationFormat>Bredbild</PresentationFormat>
  <Paragraphs>79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Calibri</vt:lpstr>
      <vt:lpstr>Office-tema</vt:lpstr>
      <vt:lpstr>Årshjul LFK</vt:lpstr>
      <vt:lpstr>PowerPoint-presentation</vt:lpstr>
      <vt:lpstr>LFK styrelse årshjul förtydliganden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 Erik Peterson</dc:creator>
  <cp:lastModifiedBy>Nils Erik Peterson</cp:lastModifiedBy>
  <cp:revision>417</cp:revision>
  <cp:lastPrinted>2018-09-29T09:24:20Z</cp:lastPrinted>
  <dcterms:created xsi:type="dcterms:W3CDTF">2017-11-05T19:58:10Z</dcterms:created>
  <dcterms:modified xsi:type="dcterms:W3CDTF">2020-01-05T11:46:06Z</dcterms:modified>
</cp:coreProperties>
</file>