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1"/>
  </p:sldMasterIdLst>
  <p:notesMasterIdLst>
    <p:notesMasterId r:id="rId27"/>
  </p:notesMasterIdLst>
  <p:handoutMasterIdLst>
    <p:handoutMasterId r:id="rId28"/>
  </p:handoutMasterIdLst>
  <p:sldIdLst>
    <p:sldId id="779" r:id="rId2"/>
    <p:sldId id="654" r:id="rId3"/>
    <p:sldId id="728" r:id="rId4"/>
    <p:sldId id="768" r:id="rId5"/>
    <p:sldId id="802" r:id="rId6"/>
    <p:sldId id="803" r:id="rId7"/>
    <p:sldId id="804" r:id="rId8"/>
    <p:sldId id="805" r:id="rId9"/>
    <p:sldId id="732" r:id="rId10"/>
    <p:sldId id="733" r:id="rId11"/>
    <p:sldId id="734" r:id="rId12"/>
    <p:sldId id="794" r:id="rId13"/>
    <p:sldId id="801" r:id="rId14"/>
    <p:sldId id="787" r:id="rId15"/>
    <p:sldId id="660" r:id="rId16"/>
    <p:sldId id="806" r:id="rId17"/>
    <p:sldId id="796" r:id="rId18"/>
    <p:sldId id="797" r:id="rId19"/>
    <p:sldId id="807" r:id="rId20"/>
    <p:sldId id="672" r:id="rId21"/>
    <p:sldId id="677" r:id="rId22"/>
    <p:sldId id="795" r:id="rId23"/>
    <p:sldId id="723" r:id="rId24"/>
    <p:sldId id="754" r:id="rId25"/>
    <p:sldId id="662" r:id="rId26"/>
  </p:sldIdLst>
  <p:sldSz cx="9144000" cy="6858000" type="screen4x3"/>
  <p:notesSz cx="6797675" cy="9926638"/>
  <p:defaultTextStyle>
    <a:defPPr>
      <a:defRPr lang="sv-SE"/>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BBB"/>
    <a:srgbClr val="4D4F53"/>
    <a:srgbClr val="707173"/>
    <a:srgbClr val="006AB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93" autoAdjust="0"/>
    <p:restoredTop sz="71717" autoAdjust="0"/>
  </p:normalViewPr>
  <p:slideViewPr>
    <p:cSldViewPr snapToObjects="1">
      <p:cViewPr varScale="1">
        <p:scale>
          <a:sx n="73" d="100"/>
          <a:sy n="73" d="100"/>
        </p:scale>
        <p:origin x="-1266" y="-102"/>
      </p:cViewPr>
      <p:guideLst>
        <p:guide orient="horz" pos="2160"/>
        <p:guide pos="2880"/>
      </p:guideLst>
    </p:cSldViewPr>
  </p:slideViewPr>
  <p:notesTextViewPr>
    <p:cViewPr>
      <p:scale>
        <a:sx n="100" d="100"/>
        <a:sy n="100" d="100"/>
      </p:scale>
      <p:origin x="0" y="0"/>
    </p:cViewPr>
  </p:notesTextViewPr>
  <p:notesViewPr>
    <p:cSldViewPr snapToObjects="1">
      <p:cViewPr varScale="1">
        <p:scale>
          <a:sx n="51" d="100"/>
          <a:sy n="51" d="100"/>
        </p:scale>
        <p:origin x="-2958" y="-96"/>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4" y="0"/>
            <a:ext cx="2946189" cy="49665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65" charset="-128"/>
              </a:defRPr>
            </a:lvl1pPr>
          </a:lstStyle>
          <a:p>
            <a:pPr>
              <a:defRPr/>
            </a:pPr>
            <a:endParaRPr lang="sv-SE"/>
          </a:p>
        </p:txBody>
      </p:sp>
      <p:sp>
        <p:nvSpPr>
          <p:cNvPr id="3" name="Platshållare för datum 2"/>
          <p:cNvSpPr>
            <a:spLocks noGrp="1"/>
          </p:cNvSpPr>
          <p:nvPr>
            <p:ph type="dt" sz="quarter" idx="1"/>
          </p:nvPr>
        </p:nvSpPr>
        <p:spPr>
          <a:xfrm>
            <a:off x="3849902" y="0"/>
            <a:ext cx="2946189" cy="4966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65" charset="-128"/>
              </a:defRPr>
            </a:lvl1pPr>
          </a:lstStyle>
          <a:p>
            <a:pPr>
              <a:defRPr/>
            </a:pPr>
            <a:fld id="{24E9EF25-1F65-4E1D-AE4B-9EEDCA70F82B}" type="datetime1">
              <a:rPr lang="sv-SE"/>
              <a:pPr>
                <a:defRPr/>
              </a:pPr>
              <a:t>2016-04-20</a:t>
            </a:fld>
            <a:endParaRPr lang="sv-SE"/>
          </a:p>
        </p:txBody>
      </p:sp>
      <p:sp>
        <p:nvSpPr>
          <p:cNvPr id="4" name="Platshållare för sidfot 3"/>
          <p:cNvSpPr>
            <a:spLocks noGrp="1"/>
          </p:cNvSpPr>
          <p:nvPr>
            <p:ph type="ftr" sz="quarter" idx="2"/>
          </p:nvPr>
        </p:nvSpPr>
        <p:spPr>
          <a:xfrm>
            <a:off x="4" y="9428402"/>
            <a:ext cx="2946189" cy="49665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65" charset="-128"/>
              </a:defRPr>
            </a:lvl1pPr>
          </a:lstStyle>
          <a:p>
            <a:pPr>
              <a:defRPr/>
            </a:pPr>
            <a:endParaRPr lang="sv-SE"/>
          </a:p>
        </p:txBody>
      </p:sp>
      <p:sp>
        <p:nvSpPr>
          <p:cNvPr id="5" name="Platshållare för bildnummer 4"/>
          <p:cNvSpPr>
            <a:spLocks noGrp="1"/>
          </p:cNvSpPr>
          <p:nvPr>
            <p:ph type="sldNum" sz="quarter" idx="3"/>
          </p:nvPr>
        </p:nvSpPr>
        <p:spPr>
          <a:xfrm>
            <a:off x="3849902" y="9428402"/>
            <a:ext cx="2946189" cy="49665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ea typeface="ＭＳ Ｐゴシック" pitchFamily="-65" charset="-128"/>
              </a:defRPr>
            </a:lvl1pPr>
          </a:lstStyle>
          <a:p>
            <a:pPr>
              <a:defRPr/>
            </a:pPr>
            <a:fld id="{1B607B0E-5B67-45C5-8C96-F2318B55C411}" type="slidenum">
              <a:rPr lang="sv-SE"/>
              <a:pPr>
                <a:defRPr/>
              </a:pPr>
              <a:t>‹#›</a:t>
            </a:fld>
            <a:endParaRPr lang="sv-SE"/>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4" y="0"/>
            <a:ext cx="2946189" cy="49665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65" charset="-128"/>
              </a:defRPr>
            </a:lvl1pPr>
          </a:lstStyle>
          <a:p>
            <a:pPr>
              <a:defRPr/>
            </a:pPr>
            <a:endParaRPr lang="sv-SE"/>
          </a:p>
        </p:txBody>
      </p:sp>
      <p:sp>
        <p:nvSpPr>
          <p:cNvPr id="3" name="Platshållare för datum 2"/>
          <p:cNvSpPr>
            <a:spLocks noGrp="1"/>
          </p:cNvSpPr>
          <p:nvPr>
            <p:ph type="dt" idx="1"/>
          </p:nvPr>
        </p:nvSpPr>
        <p:spPr>
          <a:xfrm>
            <a:off x="3849902" y="0"/>
            <a:ext cx="2946189" cy="4966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65" charset="-128"/>
              </a:defRPr>
            </a:lvl1pPr>
          </a:lstStyle>
          <a:p>
            <a:pPr>
              <a:defRPr/>
            </a:pPr>
            <a:fld id="{91FA830A-B58B-4F71-B8C9-E92993D4EAA1}" type="datetime1">
              <a:rPr lang="sv-SE"/>
              <a:pPr>
                <a:defRPr/>
              </a:pPr>
              <a:t>2016-04-20</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sv-SE" noProof="0" smtClean="0"/>
          </a:p>
        </p:txBody>
      </p:sp>
      <p:sp>
        <p:nvSpPr>
          <p:cNvPr id="5" name="Platshållare för anteckningar 4"/>
          <p:cNvSpPr>
            <a:spLocks noGrp="1"/>
          </p:cNvSpPr>
          <p:nvPr>
            <p:ph type="body" sz="quarter" idx="3"/>
          </p:nvPr>
        </p:nvSpPr>
        <p:spPr>
          <a:xfrm>
            <a:off x="679768" y="4715788"/>
            <a:ext cx="5438140" cy="4466670"/>
          </a:xfrm>
          <a:prstGeom prst="rect">
            <a:avLst/>
          </a:prstGeom>
        </p:spPr>
        <p:txBody>
          <a:bodyPr vert="horz" wrap="square" lIns="91440" tIns="45720" rIns="91440" bIns="45720" numCol="1" anchor="t" anchorCtr="0" compatLnSpc="1">
            <a:prstTxWarp prst="textNoShape">
              <a:avLst/>
            </a:prstTxWarp>
            <a:normAutofit/>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p>
        </p:txBody>
      </p:sp>
      <p:sp>
        <p:nvSpPr>
          <p:cNvPr id="6" name="Platshållare för sidfot 5"/>
          <p:cNvSpPr>
            <a:spLocks noGrp="1"/>
          </p:cNvSpPr>
          <p:nvPr>
            <p:ph type="ftr" sz="quarter" idx="4"/>
          </p:nvPr>
        </p:nvSpPr>
        <p:spPr>
          <a:xfrm>
            <a:off x="4" y="9428402"/>
            <a:ext cx="2946189" cy="49665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65" charset="-128"/>
              </a:defRPr>
            </a:lvl1pPr>
          </a:lstStyle>
          <a:p>
            <a:pPr>
              <a:defRPr/>
            </a:pPr>
            <a:endParaRPr lang="sv-SE"/>
          </a:p>
        </p:txBody>
      </p:sp>
      <p:sp>
        <p:nvSpPr>
          <p:cNvPr id="7" name="Platshållare för bildnummer 6"/>
          <p:cNvSpPr>
            <a:spLocks noGrp="1"/>
          </p:cNvSpPr>
          <p:nvPr>
            <p:ph type="sldNum" sz="quarter" idx="5"/>
          </p:nvPr>
        </p:nvSpPr>
        <p:spPr>
          <a:xfrm>
            <a:off x="3849902" y="9428402"/>
            <a:ext cx="2946189" cy="49665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ea typeface="ＭＳ Ｐゴシック" pitchFamily="-65" charset="-128"/>
              </a:defRPr>
            </a:lvl1pPr>
          </a:lstStyle>
          <a:p>
            <a:pPr>
              <a:defRPr/>
            </a:pPr>
            <a:fld id="{F58932C9-5778-4703-85E9-D100B6F8ABB1}" type="slidenum">
              <a:rPr lang="sv-SE"/>
              <a:pPr>
                <a:defRPr/>
              </a:pPr>
              <a:t>‹#›</a:t>
            </a:fld>
            <a:endParaRPr lang="sv-SE"/>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1</a:t>
            </a:fld>
            <a:endParaRPr lang="sv-S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pPr>
              <a:defRPr/>
            </a:pPr>
            <a:fld id="{EDA0E6B2-6DCC-41F4-903F-2ACD38073FB9}" type="slidenum">
              <a:rPr lang="sv-SE" smtClean="0"/>
              <a:pPr>
                <a:defRPr/>
              </a:pPr>
              <a:t>12</a:t>
            </a:fld>
            <a:endParaRPr lang="sv-S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77500" lnSpcReduction="20000"/>
          </a:bodyPr>
          <a:lstStyle/>
          <a:p>
            <a:endParaRPr lang="sv-SE" sz="1000" dirty="0" smtClean="0"/>
          </a:p>
          <a:p>
            <a:r>
              <a:rPr lang="sv-SE" sz="1200" b="1" kern="1200" dirty="0" smtClean="0">
                <a:solidFill>
                  <a:schemeClr val="tx1"/>
                </a:solidFill>
                <a:latin typeface="+mn-lt"/>
                <a:ea typeface="ＭＳ Ｐゴシック" pitchFamily="-65" charset="-128"/>
                <a:cs typeface="ＭＳ Ｐゴシック"/>
              </a:rPr>
              <a:t>Arbetskultur dominerad av produktion</a:t>
            </a:r>
          </a:p>
          <a:p>
            <a:r>
              <a:rPr lang="sv-SE" sz="1200" kern="1200" dirty="0" smtClean="0">
                <a:solidFill>
                  <a:schemeClr val="tx1"/>
                </a:solidFill>
                <a:latin typeface="+mn-lt"/>
                <a:ea typeface="ＭＳ Ｐゴシック" pitchFamily="-65" charset="-128"/>
                <a:cs typeface="ＭＳ Ｐゴシック"/>
              </a:rPr>
              <a:t>Säkerhet är aldrig det enda målet i säkerhetskritiska verksamheter. För att överleva måste organisationer förhålla sig till produktionskrav och även eftersträva exempelvis god service, att deadlines hålls, försäljningskrav, sparkrav mm. Dessa parallella krav på resultatleverans och hög säkerhet kan skapa mål som inte överensstämmer med varandra för organisationen vilket medför kompromisser mellan säkerhet och produktion. Arbetet innefattar då en rad beslut som kan vara svåra att fatta då uppfyllandet av ett krav måste ställas mot att göra avkall på ett annat. Se exempelvis Statens haverikommissions (SHK) utredning av ett tillbud vid Åre/Östersund flygplats med en utländsk operatör (Rapport RL 2009:14). Enligt SHK orsakades tillbudet av brister i företagets hantering av balansen mellan flygsäkerhet och produktion.</a:t>
            </a:r>
          </a:p>
          <a:p>
            <a:endParaRPr lang="sv-SE" sz="1200" kern="1200" dirty="0" smtClean="0">
              <a:solidFill>
                <a:schemeClr val="tx1"/>
              </a:solidFill>
              <a:latin typeface="+mn-lt"/>
              <a:ea typeface="ＭＳ Ｐゴシック" pitchFamily="-65" charset="-128"/>
              <a:cs typeface="ＭＳ Ｐゴシック"/>
            </a:endParaRPr>
          </a:p>
          <a:p>
            <a:r>
              <a:rPr lang="sv-SE" sz="1200" b="1" kern="1200" dirty="0" smtClean="0">
                <a:solidFill>
                  <a:schemeClr val="tx1"/>
                </a:solidFill>
                <a:latin typeface="+mn-lt"/>
                <a:ea typeface="ＭＳ Ｐゴシック" pitchFamily="-65" charset="-128"/>
                <a:cs typeface="ＭＳ Ｐゴシック"/>
              </a:rPr>
              <a:t>Organisationer på drift</a:t>
            </a:r>
          </a:p>
          <a:p>
            <a:r>
              <a:rPr lang="sv-SE" sz="1200" kern="1200" dirty="0" smtClean="0">
                <a:solidFill>
                  <a:schemeClr val="tx1"/>
                </a:solidFill>
                <a:latin typeface="+mn-lt"/>
                <a:ea typeface="ＭＳ Ｐゴシック" pitchFamily="-65" charset="-128"/>
                <a:cs typeface="ＭＳ Ｐゴシック"/>
              </a:rPr>
              <a:t>Liksom alla system så existerar säkerhetskritiska system i en föränderlig värld. Miljön, organisationen, ekonomiska villkor, lagar och bestämmelser, etc. erbjuder kontinuerligt föränderliga förutsättningar och begränsningar. Genom beslut och kompromisser som dagligen fattas av operatörer och ledning anpassar sig organisationen till dessa förändringar, men även till brister, konkurrens och andra potentiellt med säkerheten </a:t>
            </a:r>
            <a:r>
              <a:rPr lang="sv-SE" sz="1200" kern="1200" dirty="0" err="1" smtClean="0">
                <a:solidFill>
                  <a:schemeClr val="tx1"/>
                </a:solidFill>
                <a:latin typeface="+mn-lt"/>
                <a:ea typeface="ＭＳ Ｐゴシック" pitchFamily="-65" charset="-128"/>
                <a:cs typeface="ＭＳ Ｐゴシック"/>
              </a:rPr>
              <a:t>konfliktande</a:t>
            </a:r>
            <a:r>
              <a:rPr lang="sv-SE" sz="1200" kern="1200" dirty="0" smtClean="0">
                <a:solidFill>
                  <a:schemeClr val="tx1"/>
                </a:solidFill>
                <a:latin typeface="+mn-lt"/>
                <a:ea typeface="ＭＳ Ｐゴシック" pitchFamily="-65" charset="-128"/>
                <a:cs typeface="ＭＳ Ｐゴシック"/>
              </a:rPr>
              <a:t> mål som inte överensstämmer med varandra. Barriärer och säkerhetsmarginaler urholkas och omförhandlas i mötet med produktionskrav och förändringar. Här vid uppstår en rörelse – en drift – som är svår att uppmärksamma då den endast består av normalt arbete, dvs. inga avsiktliga, illasinnade överträdelser utan ett arbete utfört av individer i organisationen med motivation, avsikt och vilja att göra ett bra jobb. T.ex. Alaska Airlines MD-80 olyckan</a:t>
            </a:r>
          </a:p>
          <a:p>
            <a:endParaRPr lang="sv-SE" sz="1200" kern="1200" dirty="0" smtClean="0">
              <a:solidFill>
                <a:schemeClr val="tx1"/>
              </a:solidFill>
              <a:latin typeface="+mn-lt"/>
              <a:ea typeface="ＭＳ Ｐゴシック" pitchFamily="-65" charset="-128"/>
              <a:cs typeface="ＭＳ Ｐゴシック"/>
            </a:endParaRPr>
          </a:p>
          <a:p>
            <a:endParaRPr lang="sv-SE" sz="1200" dirty="0" smtClean="0"/>
          </a:p>
          <a:p>
            <a:r>
              <a:rPr lang="sv-SE" sz="1200" b="1" kern="1200" dirty="0" smtClean="0">
                <a:solidFill>
                  <a:schemeClr val="tx1"/>
                </a:solidFill>
                <a:latin typeface="+mn-lt"/>
                <a:ea typeface="ＭＳ Ｐゴシック" pitchFamily="-65" charset="-128"/>
                <a:cs typeface="ＭＳ Ｐゴシック"/>
              </a:rPr>
              <a:t>Normalisering av avvikelser</a:t>
            </a:r>
          </a:p>
          <a:p>
            <a:r>
              <a:rPr lang="sv-SE" sz="1200" kern="1200" dirty="0" smtClean="0">
                <a:solidFill>
                  <a:schemeClr val="tx1"/>
                </a:solidFill>
                <a:latin typeface="+mn-lt"/>
                <a:ea typeface="ＭＳ Ｐゴシック" pitchFamily="-65" charset="-128"/>
                <a:cs typeface="ＭＳ Ｐゴシック"/>
              </a:rPr>
              <a:t>Vid införandet av ett t.ex. ett nytt system. I takt med en till synes ofarlig anpassning växer erfarenhetsbanken av hur t.ex. förändringen eller det nya systemet fungerar. Genom ett intensivt informationsutbyte mellan olika avdelningar formas organisationens förståelse för vad som pågår i verksamheten. Riskanalyser genomförs och identifierar</a:t>
            </a:r>
            <a:r>
              <a:rPr lang="sv-SE" sz="1200" kern="1200" baseline="0" dirty="0" smtClean="0">
                <a:solidFill>
                  <a:schemeClr val="tx1"/>
                </a:solidFill>
                <a:latin typeface="+mn-lt"/>
                <a:ea typeface="ＭＳ Ｐゴシック" pitchFamily="-65" charset="-128"/>
                <a:cs typeface="ＭＳ Ｐゴシック"/>
              </a:rPr>
              <a:t> i bästa fall områden som behöver följas upp, förbättras eller kanske  elimineras helt för att uppnå en acceptabel säkerhetsnivå. </a:t>
            </a:r>
            <a:r>
              <a:rPr lang="sv-SE" sz="1200" kern="1200" dirty="0" smtClean="0">
                <a:solidFill>
                  <a:schemeClr val="tx1"/>
                </a:solidFill>
                <a:latin typeface="+mn-lt"/>
                <a:ea typeface="ＭＳ Ｐゴシック" pitchFamily="-65" charset="-128"/>
                <a:cs typeface="ＭＳ Ｐゴシック"/>
              </a:rPr>
              <a:t>Skillnader mellan hur arbetet var tänkt att fungera och hur det faktiskt fungerar kan initialt resultera i ett högt flöde av avvikelserapporter. Med den växande erfarenheten och hur denna omhändertas kommer definitionen av och vad som uppfattas som en avvikelse att förändras. Exempel:</a:t>
            </a:r>
            <a:r>
              <a:rPr lang="sv-SE" sz="1200" kern="1200" baseline="0" dirty="0" smtClean="0">
                <a:solidFill>
                  <a:schemeClr val="tx1"/>
                </a:solidFill>
                <a:latin typeface="+mn-lt"/>
                <a:ea typeface="ＭＳ Ｐゴシック" pitchFamily="-65" charset="-128"/>
                <a:cs typeface="ＭＳ Ｐゴシック"/>
              </a:rPr>
              <a:t> Åre/Östersund tillbudet med tunga starter. Flygbolag och flygplatsen vant sig vid starterna.</a:t>
            </a:r>
            <a:endParaRPr lang="sv-SE" sz="1200" kern="1200" dirty="0" smtClean="0">
              <a:solidFill>
                <a:schemeClr val="tx1"/>
              </a:solidFill>
              <a:latin typeface="+mn-lt"/>
              <a:ea typeface="ＭＳ Ｐゴシック" pitchFamily="-65" charset="-128"/>
              <a:cs typeface="ＭＳ Ｐゴシック"/>
            </a:endParaRPr>
          </a:p>
          <a:p>
            <a:endParaRPr lang="sv-SE" dirty="0"/>
          </a:p>
        </p:txBody>
      </p:sp>
      <p:sp>
        <p:nvSpPr>
          <p:cNvPr id="4" name="Platshållare för bildnummer 3"/>
          <p:cNvSpPr>
            <a:spLocks noGrp="1"/>
          </p:cNvSpPr>
          <p:nvPr>
            <p:ph type="sldNum" sz="quarter" idx="10"/>
          </p:nvPr>
        </p:nvSpPr>
        <p:spPr/>
        <p:txBody>
          <a:bodyPr/>
          <a:lstStyle/>
          <a:p>
            <a:pPr>
              <a:defRPr/>
            </a:pPr>
            <a:fld id="{EDA0E6B2-6DCC-41F4-903F-2ACD38073FB9}" type="slidenum">
              <a:rPr lang="sv-SE" smtClean="0"/>
              <a:pPr>
                <a:defRPr/>
              </a:pPr>
              <a:t>13</a:t>
            </a:fld>
            <a:endParaRPr lang="sv-S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sz="1000" b="0" i="0" dirty="0"/>
          </a:p>
        </p:txBody>
      </p:sp>
      <p:sp>
        <p:nvSpPr>
          <p:cNvPr id="4" name="Platshållare för bildnummer 3"/>
          <p:cNvSpPr>
            <a:spLocks noGrp="1"/>
          </p:cNvSpPr>
          <p:nvPr>
            <p:ph type="sldNum" sz="quarter" idx="10"/>
          </p:nvPr>
        </p:nvSpPr>
        <p:spPr/>
        <p:txBody>
          <a:bodyPr/>
          <a:lstStyle/>
          <a:p>
            <a:pPr>
              <a:defRPr/>
            </a:pPr>
            <a:fld id="{F58932C9-5778-4703-85E9-D100B6F8ABB1}" type="slidenum">
              <a:rPr lang="sv-SE" smtClean="0"/>
              <a:pPr>
                <a:defRPr/>
              </a:pPr>
              <a:t>14</a:t>
            </a:fld>
            <a:endParaRPr lang="sv-S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pPr>
              <a:defRPr/>
            </a:pPr>
            <a:fld id="{F58932C9-5778-4703-85E9-D100B6F8ABB1}" type="slidenum">
              <a:rPr lang="sv-SE" smtClean="0"/>
              <a:pPr>
                <a:defRPr/>
              </a:pPr>
              <a:t>21</a:t>
            </a:fld>
            <a:endParaRPr lang="sv-S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pPr>
              <a:defRPr/>
            </a:pPr>
            <a:fld id="{EDA0E6B2-6DCC-41F4-903F-2ACD38073FB9}" type="slidenum">
              <a:rPr lang="sv-SE" smtClean="0"/>
              <a:pPr>
                <a:defRPr/>
              </a:pPr>
              <a:t>25</a:t>
            </a:fld>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pPr>
              <a:defRPr/>
            </a:pPr>
            <a:fld id="{EDA0E6B2-6DCC-41F4-903F-2ACD38073FB9}" type="slidenum">
              <a:rPr lang="sv-SE" smtClean="0"/>
              <a:pPr>
                <a:defRPr/>
              </a:pPr>
              <a:t>2</a:t>
            </a:fld>
            <a:endParaRPr 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pPr>
              <a:defRPr/>
            </a:pPr>
            <a:fld id="{EDA0E6B2-6DCC-41F4-903F-2ACD38073FB9}" type="slidenum">
              <a:rPr lang="sv-SE" smtClean="0"/>
              <a:pPr>
                <a:defRPr/>
              </a:pPr>
              <a:t>3</a:t>
            </a:fld>
            <a:endParaRPr 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4</a:t>
            </a:fld>
            <a:endParaRPr lang="sv-SE"/>
          </a:p>
        </p:txBody>
      </p:sp>
      <p:sp>
        <p:nvSpPr>
          <p:cNvPr id="5" name="Platshållare för sidfot 4"/>
          <p:cNvSpPr>
            <a:spLocks noGrp="1"/>
          </p:cNvSpPr>
          <p:nvPr>
            <p:ph type="ftr" sz="quarter" idx="11"/>
          </p:nvPr>
        </p:nvSpPr>
        <p:spPr/>
        <p:txBody>
          <a:bodyPr/>
          <a:lstStyle/>
          <a:p>
            <a:r>
              <a:rPr lang="sv-SE" smtClean="0"/>
              <a:t>LFV säkerhetskultur - Presentation av status för styrgrupp 2014-12-09</a:t>
            </a:r>
            <a:endParaRPr 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sv-SE" sz="1200" kern="1200" dirty="0" smtClean="0">
                <a:solidFill>
                  <a:schemeClr val="tx1"/>
                </a:solidFill>
                <a:latin typeface="+mn-lt"/>
                <a:ea typeface="ＭＳ Ｐゴシック" pitchFamily="-65" charset="-128"/>
                <a:cs typeface="ＭＳ Ｐゴシック"/>
              </a:rPr>
              <a:t>När det gäller ledningens engagemang och syn på säkerhet så gäller det att säkerhet prioriteras av ledningen i alla situationer, särskilt även vid ”svåra tider”. Det gäller alltså att arbete med och diskussioner om säkerhet inte hamnar i skymundan och nedprioriteras på dagordningen vid t.ex. hög press på produktion och konkurrens. </a:t>
            </a:r>
          </a:p>
          <a:p>
            <a:endParaRPr lang="sv-SE" dirty="0"/>
          </a:p>
        </p:txBody>
      </p:sp>
      <p:sp>
        <p:nvSpPr>
          <p:cNvPr id="4" name="Platshållare för bildnummer 3"/>
          <p:cNvSpPr>
            <a:spLocks noGrp="1"/>
          </p:cNvSpPr>
          <p:nvPr>
            <p:ph type="sldNum" sz="quarter" idx="10"/>
          </p:nvPr>
        </p:nvSpPr>
        <p:spPr/>
        <p:txBody>
          <a:bodyPr/>
          <a:lstStyle/>
          <a:p>
            <a:pPr>
              <a:defRPr/>
            </a:pPr>
            <a:fld id="{EDA0E6B2-6DCC-41F4-903F-2ACD38073FB9}" type="slidenum">
              <a:rPr lang="sv-SE" smtClean="0"/>
              <a:pPr>
                <a:defRPr/>
              </a:pPr>
              <a:t>5</a:t>
            </a:fld>
            <a:endParaRPr 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Dessa syftar tillsammans att skapa en informerad kultur.</a:t>
            </a:r>
            <a:r>
              <a:rPr lang="sv-SE" baseline="0" dirty="0" smtClean="0"/>
              <a:t> </a:t>
            </a:r>
            <a:r>
              <a:rPr lang="sv-SE" dirty="0" smtClean="0"/>
              <a:t>Viktigt</a:t>
            </a:r>
            <a:r>
              <a:rPr lang="sv-SE" baseline="0" dirty="0" smtClean="0"/>
              <a:t> att medvetandegöra de olika komponenterna, dvs. att en del kan fungera väl (t.ex. rapporterande) medan en del (lärande) fungerar mindre bra. </a:t>
            </a:r>
          </a:p>
          <a:p>
            <a:endParaRPr lang="sv-SE" baseline="0" dirty="0" smtClean="0"/>
          </a:p>
          <a:p>
            <a:r>
              <a:rPr lang="sv-SE" baseline="0" dirty="0" smtClean="0"/>
              <a:t>Exempel på Lärande: Hur och om organisationen omhändertar kunskap och rekommendationer från externa aktörer, t.ex. konsulter (</a:t>
            </a:r>
            <a:r>
              <a:rPr lang="sv-SE" baseline="0" dirty="0" err="1" smtClean="0"/>
              <a:t>audits</a:t>
            </a:r>
            <a:r>
              <a:rPr lang="sv-SE" baseline="0" dirty="0" smtClean="0"/>
              <a:t>) etc. Arbetar man fortlöpande och omhändertar dem nya lärdomarna eller rinner kunskapen ut i sanden.</a:t>
            </a:r>
            <a:endParaRPr lang="sv-SE" dirty="0"/>
          </a:p>
        </p:txBody>
      </p:sp>
      <p:sp>
        <p:nvSpPr>
          <p:cNvPr id="4" name="Platshållare för bildnummer 3"/>
          <p:cNvSpPr>
            <a:spLocks noGrp="1"/>
          </p:cNvSpPr>
          <p:nvPr>
            <p:ph type="sldNum" sz="quarter" idx="10"/>
          </p:nvPr>
        </p:nvSpPr>
        <p:spPr/>
        <p:txBody>
          <a:bodyPr/>
          <a:lstStyle/>
          <a:p>
            <a:pPr>
              <a:defRPr/>
            </a:pPr>
            <a:fld id="{EDA0E6B2-6DCC-41F4-903F-2ACD38073FB9}" type="slidenum">
              <a:rPr lang="sv-SE" smtClean="0"/>
              <a:pPr>
                <a:defRPr/>
              </a:pPr>
              <a:t>7</a:t>
            </a:fld>
            <a:endParaRPr 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pPr>
              <a:defRPr/>
            </a:pPr>
            <a:fld id="{F58932C9-5778-4703-85E9-D100B6F8ABB1}" type="slidenum">
              <a:rPr lang="sv-SE" smtClean="0"/>
              <a:pPr>
                <a:defRPr/>
              </a:pPr>
              <a:t>9</a:t>
            </a:fld>
            <a:endParaRPr lang="sv-S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sv-SE" baseline="0" dirty="0" smtClean="0"/>
          </a:p>
        </p:txBody>
      </p:sp>
      <p:sp>
        <p:nvSpPr>
          <p:cNvPr id="4" name="Platshållare för bildnummer 3"/>
          <p:cNvSpPr>
            <a:spLocks noGrp="1"/>
          </p:cNvSpPr>
          <p:nvPr>
            <p:ph type="sldNum" sz="quarter" idx="10"/>
          </p:nvPr>
        </p:nvSpPr>
        <p:spPr/>
        <p:txBody>
          <a:bodyPr/>
          <a:lstStyle/>
          <a:p>
            <a:pPr>
              <a:defRPr/>
            </a:pPr>
            <a:fld id="{F58932C9-5778-4703-85E9-D100B6F8ABB1}" type="slidenum">
              <a:rPr lang="sv-SE" smtClean="0"/>
              <a:pPr>
                <a:defRPr/>
              </a:pPr>
              <a:t>10</a:t>
            </a:fld>
            <a:endParaRPr lang="sv-S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sz="1200" b="0" kern="1200" dirty="0" smtClean="0">
              <a:solidFill>
                <a:schemeClr val="tx1"/>
              </a:solidFill>
              <a:latin typeface="+mn-lt"/>
              <a:ea typeface="ＭＳ Ｐゴシック" pitchFamily="-65" charset="-128"/>
              <a:cs typeface="ＭＳ Ｐゴシック"/>
            </a:endParaRPr>
          </a:p>
          <a:p>
            <a:endParaRPr lang="sv-SE" dirty="0"/>
          </a:p>
        </p:txBody>
      </p:sp>
      <p:sp>
        <p:nvSpPr>
          <p:cNvPr id="4" name="Platshållare för bildnummer 3"/>
          <p:cNvSpPr>
            <a:spLocks noGrp="1"/>
          </p:cNvSpPr>
          <p:nvPr>
            <p:ph type="sldNum" sz="quarter" idx="10"/>
          </p:nvPr>
        </p:nvSpPr>
        <p:spPr/>
        <p:txBody>
          <a:bodyPr/>
          <a:lstStyle/>
          <a:p>
            <a:pPr>
              <a:defRPr/>
            </a:pPr>
            <a:fld id="{F58932C9-5778-4703-85E9-D100B6F8ABB1}" type="slidenum">
              <a:rPr lang="sv-SE" smtClean="0"/>
              <a:pPr>
                <a:defRPr/>
              </a:pPr>
              <a:t>11</a:t>
            </a:fld>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sz="3200"/>
            </a:lvl1pPr>
          </a:lstStyle>
          <a:p>
            <a:r>
              <a:rPr lang="sv-SE" dirty="0" smtClean="0"/>
              <a:t>Klicka här för att ändra format</a:t>
            </a:r>
            <a:endParaRPr lang="sv-SE" dirty="0"/>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pPr>
              <a:defRPr/>
            </a:pPr>
            <a:fld id="{47AD9333-ECF0-4A95-A14A-AAA3A37E7C73}" type="datetime1">
              <a:rPr lang="sv-SE"/>
              <a:pPr>
                <a:defRPr/>
              </a:pPr>
              <a:t>2016-04-20</a:t>
            </a:fld>
            <a:endParaRPr lang="sv-SE"/>
          </a:p>
        </p:txBody>
      </p:sp>
      <p:sp>
        <p:nvSpPr>
          <p:cNvPr id="5" name="Platshållare för bildnummer 5"/>
          <p:cNvSpPr>
            <a:spLocks noGrp="1"/>
          </p:cNvSpPr>
          <p:nvPr>
            <p:ph type="sldNum" sz="quarter" idx="11"/>
          </p:nvPr>
        </p:nvSpPr>
        <p:spPr/>
        <p:txBody>
          <a:bodyPr/>
          <a:lstStyle>
            <a:lvl1pPr>
              <a:defRPr/>
            </a:lvl1pPr>
          </a:lstStyle>
          <a:p>
            <a:pPr>
              <a:defRPr/>
            </a:pPr>
            <a:fld id="{F6E4635C-462C-44BD-810D-61ADE2E5072F}" type="slidenum">
              <a:rPr lang="sv-SE"/>
              <a:pPr>
                <a:defRPr/>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sz="half" idx="1"/>
          </p:nvPr>
        </p:nvSpPr>
        <p:spPr>
          <a:xfrm>
            <a:off x="719138" y="1341438"/>
            <a:ext cx="3906837" cy="4371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778375" y="1341438"/>
            <a:ext cx="3908425" cy="4371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3"/>
          <p:cNvSpPr>
            <a:spLocks noGrp="1"/>
          </p:cNvSpPr>
          <p:nvPr>
            <p:ph type="dt" sz="half" idx="10"/>
          </p:nvPr>
        </p:nvSpPr>
        <p:spPr/>
        <p:txBody>
          <a:bodyPr/>
          <a:lstStyle>
            <a:lvl1pPr>
              <a:defRPr/>
            </a:lvl1pPr>
          </a:lstStyle>
          <a:p>
            <a:pPr>
              <a:defRPr/>
            </a:pPr>
            <a:fld id="{59F8EA5B-431C-4FA9-A7B9-65C04E199371}" type="datetime1">
              <a:rPr lang="sv-SE"/>
              <a:pPr>
                <a:defRPr/>
              </a:pPr>
              <a:t>2016-04-20</a:t>
            </a:fld>
            <a:endParaRPr lang="sv-SE"/>
          </a:p>
        </p:txBody>
      </p:sp>
      <p:sp>
        <p:nvSpPr>
          <p:cNvPr id="6" name="Platshållare för bildnummer 5"/>
          <p:cNvSpPr>
            <a:spLocks noGrp="1"/>
          </p:cNvSpPr>
          <p:nvPr>
            <p:ph type="sldNum" sz="quarter" idx="11"/>
          </p:nvPr>
        </p:nvSpPr>
        <p:spPr/>
        <p:txBody>
          <a:bodyPr/>
          <a:lstStyle>
            <a:lvl1pPr>
              <a:defRPr/>
            </a:lvl1pPr>
          </a:lstStyle>
          <a:p>
            <a:pPr>
              <a:defRPr/>
            </a:pPr>
            <a:fld id="{44D0B000-AD97-4F7D-99E4-764384C75206}" type="slidenum">
              <a:rPr lang="sv-SE"/>
              <a:pPr>
                <a:defRPr/>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719138" y="0"/>
            <a:ext cx="7967662" cy="1066800"/>
          </a:xfr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a:xfrm>
            <a:off x="6553200" y="6021388"/>
            <a:ext cx="2133600" cy="168275"/>
          </a:xfrm>
        </p:spPr>
        <p:txBody>
          <a:bodyPr/>
          <a:lstStyle>
            <a:lvl1pPr>
              <a:defRPr smtClean="0"/>
            </a:lvl1pPr>
          </a:lstStyle>
          <a:p>
            <a:pPr>
              <a:defRPr/>
            </a:pPr>
            <a:fld id="{3CE2B613-9FDF-4D14-B476-839569D79C82}" type="datetime1">
              <a:rPr lang="sv-SE"/>
              <a:pPr>
                <a:defRPr/>
              </a:pPr>
              <a:t>2016-04-20</a:t>
            </a:fld>
            <a:endParaRPr lang="sv-SE"/>
          </a:p>
        </p:txBody>
      </p:sp>
      <p:sp>
        <p:nvSpPr>
          <p:cNvPr id="4" name="Platshållare för bildnummer 3"/>
          <p:cNvSpPr>
            <a:spLocks noGrp="1"/>
          </p:cNvSpPr>
          <p:nvPr>
            <p:ph type="sldNum" sz="quarter" idx="11"/>
          </p:nvPr>
        </p:nvSpPr>
        <p:spPr>
          <a:xfrm>
            <a:off x="7380288" y="6308725"/>
            <a:ext cx="1306512" cy="168275"/>
          </a:xfrm>
        </p:spPr>
        <p:txBody>
          <a:bodyPr/>
          <a:lstStyle>
            <a:lvl1pPr>
              <a:defRPr smtClean="0"/>
            </a:lvl1pPr>
          </a:lstStyle>
          <a:p>
            <a:pPr>
              <a:defRPr/>
            </a:pPr>
            <a:fld id="{B778F3AC-15A6-41B8-98F4-2532D7710BB0}" type="slidenum">
              <a:rPr lang="sv-SE"/>
              <a:pPr>
                <a:defRPr/>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a:xfrm>
            <a:off x="6553200" y="6021388"/>
            <a:ext cx="2133600" cy="168275"/>
          </a:xfrm>
        </p:spPr>
        <p:txBody>
          <a:bodyPr/>
          <a:lstStyle>
            <a:lvl1pPr>
              <a:defRPr smtClean="0"/>
            </a:lvl1pPr>
          </a:lstStyle>
          <a:p>
            <a:pPr>
              <a:defRPr/>
            </a:pPr>
            <a:fld id="{B6973F46-B8B1-47BD-829D-A8B4E6F1D458}" type="datetime1">
              <a:rPr lang="sv-SE"/>
              <a:pPr>
                <a:defRPr/>
              </a:pPr>
              <a:t>2016-04-20</a:t>
            </a:fld>
            <a:endParaRPr lang="sv-SE"/>
          </a:p>
        </p:txBody>
      </p:sp>
      <p:sp>
        <p:nvSpPr>
          <p:cNvPr id="3" name="Platshållare för bildnummer 2"/>
          <p:cNvSpPr>
            <a:spLocks noGrp="1"/>
          </p:cNvSpPr>
          <p:nvPr>
            <p:ph type="sldNum" sz="quarter" idx="11"/>
          </p:nvPr>
        </p:nvSpPr>
        <p:spPr>
          <a:xfrm>
            <a:off x="7380288" y="6308725"/>
            <a:ext cx="1306512" cy="168275"/>
          </a:xfrm>
        </p:spPr>
        <p:txBody>
          <a:bodyPr/>
          <a:lstStyle>
            <a:lvl1pPr>
              <a:defRPr smtClean="0"/>
            </a:lvl1pPr>
          </a:lstStyle>
          <a:p>
            <a:pPr>
              <a:defRPr/>
            </a:pPr>
            <a:fld id="{0869CAC8-0E36-4237-BC46-D763561211E3}" type="slidenum">
              <a:rPr lang="sv-SE"/>
              <a:pPr>
                <a:defRPr/>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Rubrikbild">
    <p:spTree>
      <p:nvGrpSpPr>
        <p:cNvPr id="1" name=""/>
        <p:cNvGrpSpPr/>
        <p:nvPr/>
      </p:nvGrpSpPr>
      <p:grpSpPr>
        <a:xfrm>
          <a:off x="0" y="0"/>
          <a:ext cx="0" cy="0"/>
          <a:chOff x="0" y="0"/>
          <a:chExt cx="0" cy="0"/>
        </a:xfrm>
      </p:grpSpPr>
      <p:pic>
        <p:nvPicPr>
          <p:cNvPr id="7" name="Bildobjekt 9" descr="top pp-framsida (kopia).jpg"/>
          <p:cNvPicPr>
            <a:picLocks noChangeAspect="1"/>
          </p:cNvPicPr>
          <p:nvPr userDrawn="1"/>
        </p:nvPicPr>
        <p:blipFill>
          <a:blip r:embed="rId2" cstate="print"/>
          <a:srcRect/>
          <a:stretch>
            <a:fillRect/>
          </a:stretch>
        </p:blipFill>
        <p:spPr bwMode="auto">
          <a:xfrm>
            <a:off x="0" y="0"/>
            <a:ext cx="9144000" cy="6000750"/>
          </a:xfrm>
          <a:prstGeom prst="rect">
            <a:avLst/>
          </a:prstGeom>
          <a:noFill/>
          <a:ln w="9525">
            <a:noFill/>
            <a:miter lim="800000"/>
            <a:headEnd/>
            <a:tailEnd/>
          </a:ln>
        </p:spPr>
      </p:pic>
      <p:sp>
        <p:nvSpPr>
          <p:cNvPr id="8" name="Platshållare för datum 3"/>
          <p:cNvSpPr>
            <a:spLocks noGrp="1"/>
          </p:cNvSpPr>
          <p:nvPr>
            <p:ph type="dt" sz="half" idx="2"/>
          </p:nvPr>
        </p:nvSpPr>
        <p:spPr>
          <a:xfrm>
            <a:off x="6553200" y="6021388"/>
            <a:ext cx="2133600" cy="1682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a:solidFill>
                  <a:srgbClr val="4D4F53"/>
                </a:solidFill>
                <a:latin typeface="Calibri" pitchFamily="34" charset="0"/>
                <a:ea typeface="ＭＳ Ｐゴシック" pitchFamily="-65" charset="-128"/>
                <a:cs typeface="+mn-cs"/>
              </a:defRPr>
            </a:lvl1pPr>
          </a:lstStyle>
          <a:p>
            <a:pPr>
              <a:defRPr/>
            </a:pPr>
            <a:endParaRPr lang="sv-SE" dirty="0"/>
          </a:p>
        </p:txBody>
      </p:sp>
      <p:sp>
        <p:nvSpPr>
          <p:cNvPr id="9" name="Platshållare för bildnummer 5"/>
          <p:cNvSpPr>
            <a:spLocks noGrp="1"/>
          </p:cNvSpPr>
          <p:nvPr>
            <p:ph type="sldNum" sz="quarter" idx="4"/>
          </p:nvPr>
        </p:nvSpPr>
        <p:spPr>
          <a:xfrm>
            <a:off x="7380288" y="6308725"/>
            <a:ext cx="1306512" cy="1682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4D4F53"/>
                </a:solidFill>
                <a:latin typeface="Calibri" pitchFamily="34" charset="0"/>
                <a:ea typeface="ＭＳ Ｐゴシック" pitchFamily="-65" charset="-128"/>
                <a:cs typeface="+mn-cs"/>
              </a:defRPr>
            </a:lvl1pPr>
          </a:lstStyle>
          <a:p>
            <a:pPr>
              <a:defRPr/>
            </a:pPr>
            <a:fld id="{2FB413C4-742F-44DE-9C51-A49D1D44BF83}" type="slidenum">
              <a:rPr lang="sv-SE"/>
              <a:pPr>
                <a:defRPr/>
              </a:pPr>
              <a:t>‹#›</a:t>
            </a:fld>
            <a:endParaRPr lang="sv-SE"/>
          </a:p>
        </p:txBody>
      </p:sp>
      <p:pic>
        <p:nvPicPr>
          <p:cNvPr id="10" name="Picture 13" descr="TS_Sv_2V_RGB"/>
          <p:cNvPicPr>
            <a:picLocks noChangeAspect="1" noChangeArrowheads="1"/>
          </p:cNvPicPr>
          <p:nvPr userDrawn="1"/>
        </p:nvPicPr>
        <p:blipFill>
          <a:blip r:embed="rId3" cstate="print"/>
          <a:srcRect/>
          <a:stretch>
            <a:fillRect/>
          </a:stretch>
        </p:blipFill>
        <p:spPr bwMode="auto">
          <a:xfrm>
            <a:off x="360363" y="6165850"/>
            <a:ext cx="1619250" cy="365125"/>
          </a:xfrm>
          <a:prstGeom prst="rect">
            <a:avLst/>
          </a:prstGeom>
          <a:noFill/>
          <a:ln w="9525">
            <a:noFill/>
            <a:miter lim="800000"/>
            <a:headEnd/>
            <a:tailEnd/>
          </a:ln>
        </p:spPr>
      </p:pic>
      <p:cxnSp>
        <p:nvCxnSpPr>
          <p:cNvPr id="11" name="Rak 7"/>
          <p:cNvCxnSpPr>
            <a:cxnSpLocks noChangeShapeType="1"/>
          </p:cNvCxnSpPr>
          <p:nvPr userDrawn="1"/>
        </p:nvCxnSpPr>
        <p:spPr bwMode="auto">
          <a:xfrm>
            <a:off x="830263" y="5965825"/>
            <a:ext cx="7856537" cy="1588"/>
          </a:xfrm>
          <a:prstGeom prst="line">
            <a:avLst/>
          </a:prstGeom>
          <a:noFill/>
          <a:ln w="12700">
            <a:solidFill>
              <a:srgbClr val="4D4F53"/>
            </a:solidFill>
            <a:round/>
            <a:headEnd/>
            <a:tailEnd/>
          </a:ln>
        </p:spPr>
      </p:cxnSp>
      <p:sp>
        <p:nvSpPr>
          <p:cNvPr id="2" name="Rubrik 1"/>
          <p:cNvSpPr>
            <a:spLocks noGrp="1"/>
          </p:cNvSpPr>
          <p:nvPr>
            <p:ph type="ctrTitle"/>
          </p:nvPr>
        </p:nvSpPr>
        <p:spPr>
          <a:xfrm>
            <a:off x="720000" y="1643050"/>
            <a:ext cx="7772400" cy="1133494"/>
          </a:xfrm>
          <a:prstGeom prst="rect">
            <a:avLst/>
          </a:prstGeom>
        </p:spPr>
        <p:txBody>
          <a:bodyPr anchor="b" anchorCtr="0"/>
          <a:lstStyle/>
          <a:p>
            <a:r>
              <a:rPr lang="sv-SE" smtClean="0"/>
              <a:t>Klicka här för att ändra format</a:t>
            </a:r>
            <a:endParaRPr lang="sv-SE" dirty="0"/>
          </a:p>
        </p:txBody>
      </p:sp>
      <p:sp>
        <p:nvSpPr>
          <p:cNvPr id="3" name="Underrubrik 2"/>
          <p:cNvSpPr>
            <a:spLocks noGrp="1"/>
          </p:cNvSpPr>
          <p:nvPr>
            <p:ph type="subTitle" idx="1"/>
          </p:nvPr>
        </p:nvSpPr>
        <p:spPr>
          <a:xfrm>
            <a:off x="720000" y="2890846"/>
            <a:ext cx="7781090" cy="1752600"/>
          </a:xfrm>
          <a:prstGeom prst="rect">
            <a:avLst/>
          </a:prstGeom>
        </p:spPr>
        <p:txBody>
          <a:bodyPr>
            <a:no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1" descr="top pp_tsblå"/>
          <p:cNvPicPr>
            <a:picLocks noChangeAspect="1" noChangeArrowheads="1"/>
          </p:cNvPicPr>
          <p:nvPr/>
        </p:nvPicPr>
        <p:blipFill>
          <a:blip r:embed="rId7"/>
          <a:srcRect/>
          <a:stretch>
            <a:fillRect/>
          </a:stretch>
        </p:blipFill>
        <p:spPr bwMode="auto">
          <a:xfrm>
            <a:off x="0" y="0"/>
            <a:ext cx="9144000" cy="1524000"/>
          </a:xfrm>
          <a:prstGeom prst="rect">
            <a:avLst/>
          </a:prstGeom>
          <a:noFill/>
          <a:ln w="9525">
            <a:noFill/>
            <a:miter lim="800000"/>
            <a:headEnd/>
            <a:tailEnd/>
          </a:ln>
        </p:spPr>
      </p:pic>
      <p:cxnSp>
        <p:nvCxnSpPr>
          <p:cNvPr id="1027" name="Rak 7"/>
          <p:cNvCxnSpPr>
            <a:cxnSpLocks noChangeShapeType="1"/>
          </p:cNvCxnSpPr>
          <p:nvPr/>
        </p:nvCxnSpPr>
        <p:spPr bwMode="auto">
          <a:xfrm>
            <a:off x="830263" y="5965825"/>
            <a:ext cx="7856537" cy="1588"/>
          </a:xfrm>
          <a:prstGeom prst="line">
            <a:avLst/>
          </a:prstGeom>
          <a:noFill/>
          <a:ln w="12700">
            <a:solidFill>
              <a:srgbClr val="4D4F53"/>
            </a:solidFill>
            <a:round/>
            <a:headEnd/>
            <a:tailEnd/>
          </a:ln>
        </p:spPr>
      </p:cxnSp>
      <p:sp>
        <p:nvSpPr>
          <p:cNvPr id="9" name="Platshållare för datum 3"/>
          <p:cNvSpPr>
            <a:spLocks noGrp="1"/>
          </p:cNvSpPr>
          <p:nvPr>
            <p:ph type="dt" sz="half" idx="2"/>
          </p:nvPr>
        </p:nvSpPr>
        <p:spPr>
          <a:xfrm>
            <a:off x="6553200" y="6021388"/>
            <a:ext cx="2133600" cy="1682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a:solidFill>
                  <a:srgbClr val="4D4F53"/>
                </a:solidFill>
                <a:latin typeface="Calibri" pitchFamily="34" charset="0"/>
                <a:ea typeface="ＭＳ Ｐゴシック" pitchFamily="-65" charset="-128"/>
              </a:defRPr>
            </a:lvl1pPr>
          </a:lstStyle>
          <a:p>
            <a:pPr>
              <a:defRPr/>
            </a:pPr>
            <a:fld id="{AF61D5C1-C333-4781-8C3A-F71832EBDF5B}" type="datetime1">
              <a:rPr lang="sv-SE"/>
              <a:pPr>
                <a:defRPr/>
              </a:pPr>
              <a:t>2016-04-20</a:t>
            </a:fld>
            <a:endParaRPr lang="sv-SE"/>
          </a:p>
        </p:txBody>
      </p:sp>
      <p:sp>
        <p:nvSpPr>
          <p:cNvPr id="11" name="Platshållare för bildnummer 5"/>
          <p:cNvSpPr>
            <a:spLocks noGrp="1"/>
          </p:cNvSpPr>
          <p:nvPr>
            <p:ph type="sldNum" sz="quarter" idx="4"/>
          </p:nvPr>
        </p:nvSpPr>
        <p:spPr>
          <a:xfrm>
            <a:off x="7380288" y="6308725"/>
            <a:ext cx="1306512" cy="1682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4D4F53"/>
                </a:solidFill>
                <a:latin typeface="Calibri" pitchFamily="34" charset="0"/>
                <a:ea typeface="ＭＳ Ｐゴシック" pitchFamily="-65" charset="-128"/>
              </a:defRPr>
            </a:lvl1pPr>
          </a:lstStyle>
          <a:p>
            <a:pPr>
              <a:defRPr/>
            </a:pPr>
            <a:fld id="{D88D1593-8BFA-41BA-B717-335E2B6E77F5}" type="slidenum">
              <a:rPr lang="sv-SE"/>
              <a:pPr>
                <a:defRPr/>
              </a:pPr>
              <a:t>‹#›</a:t>
            </a:fld>
            <a:endParaRPr lang="sv-SE"/>
          </a:p>
        </p:txBody>
      </p:sp>
      <p:sp>
        <p:nvSpPr>
          <p:cNvPr id="1030" name="Rectangle 7"/>
          <p:cNvSpPr>
            <a:spLocks noGrp="1" noChangeArrowheads="1"/>
          </p:cNvSpPr>
          <p:nvPr>
            <p:ph type="title"/>
          </p:nvPr>
        </p:nvSpPr>
        <p:spPr bwMode="auto">
          <a:xfrm>
            <a:off x="719138" y="0"/>
            <a:ext cx="7967662"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1031" name="Rectangle 8"/>
          <p:cNvSpPr>
            <a:spLocks noGrp="1" noChangeArrowheads="1"/>
          </p:cNvSpPr>
          <p:nvPr>
            <p:ph type="body" idx="1"/>
          </p:nvPr>
        </p:nvSpPr>
        <p:spPr bwMode="auto">
          <a:xfrm>
            <a:off x="719138" y="1341438"/>
            <a:ext cx="7967662" cy="4371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p:txBody>
      </p:sp>
      <p:pic>
        <p:nvPicPr>
          <p:cNvPr id="1032" name="Picture 13" descr="TS_Sv_2V_RGB"/>
          <p:cNvPicPr>
            <a:picLocks noChangeAspect="1" noChangeArrowheads="1"/>
          </p:cNvPicPr>
          <p:nvPr/>
        </p:nvPicPr>
        <p:blipFill>
          <a:blip r:embed="rId8"/>
          <a:srcRect/>
          <a:stretch>
            <a:fillRect/>
          </a:stretch>
        </p:blipFill>
        <p:spPr bwMode="auto">
          <a:xfrm>
            <a:off x="360363" y="6165850"/>
            <a:ext cx="1619250" cy="3651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Lst>
  <p:hf hdr="0" ftr="0"/>
  <p:txStyles>
    <p:titleStyle>
      <a:lvl1pPr algn="l" defTabSz="457200" rtl="0" eaLnBrk="0" fontAlgn="base" hangingPunct="0">
        <a:spcBef>
          <a:spcPct val="0"/>
        </a:spcBef>
        <a:spcAft>
          <a:spcPct val="0"/>
        </a:spcAft>
        <a:defRPr sz="2400" b="1">
          <a:solidFill>
            <a:schemeClr val="bg1"/>
          </a:solidFill>
          <a:latin typeface="+mj-lt"/>
          <a:ea typeface="+mj-ea"/>
          <a:cs typeface="+mj-cs"/>
        </a:defRPr>
      </a:lvl1pPr>
      <a:lvl2pPr algn="l" defTabSz="457200" rtl="0" eaLnBrk="0" fontAlgn="base" hangingPunct="0">
        <a:spcBef>
          <a:spcPct val="0"/>
        </a:spcBef>
        <a:spcAft>
          <a:spcPct val="0"/>
        </a:spcAft>
        <a:defRPr sz="2400" b="1">
          <a:solidFill>
            <a:schemeClr val="bg1"/>
          </a:solidFill>
          <a:latin typeface="Arial" charset="0"/>
          <a:ea typeface="ＭＳ Ｐゴシック" pitchFamily="-65" charset="-128"/>
        </a:defRPr>
      </a:lvl2pPr>
      <a:lvl3pPr algn="l" defTabSz="457200" rtl="0" eaLnBrk="0" fontAlgn="base" hangingPunct="0">
        <a:spcBef>
          <a:spcPct val="0"/>
        </a:spcBef>
        <a:spcAft>
          <a:spcPct val="0"/>
        </a:spcAft>
        <a:defRPr sz="2400" b="1">
          <a:solidFill>
            <a:schemeClr val="bg1"/>
          </a:solidFill>
          <a:latin typeface="Arial" charset="0"/>
          <a:ea typeface="ＭＳ Ｐゴシック" pitchFamily="-65" charset="-128"/>
        </a:defRPr>
      </a:lvl3pPr>
      <a:lvl4pPr algn="l" defTabSz="457200" rtl="0" eaLnBrk="0" fontAlgn="base" hangingPunct="0">
        <a:spcBef>
          <a:spcPct val="0"/>
        </a:spcBef>
        <a:spcAft>
          <a:spcPct val="0"/>
        </a:spcAft>
        <a:defRPr sz="2400" b="1">
          <a:solidFill>
            <a:schemeClr val="bg1"/>
          </a:solidFill>
          <a:latin typeface="Arial" charset="0"/>
          <a:ea typeface="ＭＳ Ｐゴシック" pitchFamily="-65" charset="-128"/>
        </a:defRPr>
      </a:lvl4pPr>
      <a:lvl5pPr algn="l" defTabSz="457200" rtl="0" eaLnBrk="0" fontAlgn="base" hangingPunct="0">
        <a:spcBef>
          <a:spcPct val="0"/>
        </a:spcBef>
        <a:spcAft>
          <a:spcPct val="0"/>
        </a:spcAft>
        <a:defRPr sz="2400" b="1">
          <a:solidFill>
            <a:schemeClr val="bg1"/>
          </a:solidFill>
          <a:latin typeface="Arial" charset="0"/>
          <a:ea typeface="ＭＳ Ｐゴシック" pitchFamily="-65" charset="-128"/>
        </a:defRPr>
      </a:lvl5pPr>
      <a:lvl6pPr marL="457200" algn="l" defTabSz="457200" rtl="0" fontAlgn="base">
        <a:spcBef>
          <a:spcPct val="0"/>
        </a:spcBef>
        <a:spcAft>
          <a:spcPct val="0"/>
        </a:spcAft>
        <a:defRPr sz="2400" b="1">
          <a:solidFill>
            <a:schemeClr val="bg1"/>
          </a:solidFill>
          <a:latin typeface="Arial" charset="0"/>
          <a:ea typeface="ＭＳ Ｐゴシック" pitchFamily="-65" charset="-128"/>
        </a:defRPr>
      </a:lvl6pPr>
      <a:lvl7pPr marL="914400" algn="l" defTabSz="457200" rtl="0" fontAlgn="base">
        <a:spcBef>
          <a:spcPct val="0"/>
        </a:spcBef>
        <a:spcAft>
          <a:spcPct val="0"/>
        </a:spcAft>
        <a:defRPr sz="2400" b="1">
          <a:solidFill>
            <a:schemeClr val="bg1"/>
          </a:solidFill>
          <a:latin typeface="Arial" charset="0"/>
          <a:ea typeface="ＭＳ Ｐゴシック" pitchFamily="-65" charset="-128"/>
        </a:defRPr>
      </a:lvl7pPr>
      <a:lvl8pPr marL="1371600" algn="l" defTabSz="457200" rtl="0" fontAlgn="base">
        <a:spcBef>
          <a:spcPct val="0"/>
        </a:spcBef>
        <a:spcAft>
          <a:spcPct val="0"/>
        </a:spcAft>
        <a:defRPr sz="2400" b="1">
          <a:solidFill>
            <a:schemeClr val="bg1"/>
          </a:solidFill>
          <a:latin typeface="Arial" charset="0"/>
          <a:ea typeface="ＭＳ Ｐゴシック" pitchFamily="-65" charset="-128"/>
        </a:defRPr>
      </a:lvl8pPr>
      <a:lvl9pPr marL="1828800" algn="l" defTabSz="457200" rtl="0" fontAlgn="base">
        <a:spcBef>
          <a:spcPct val="0"/>
        </a:spcBef>
        <a:spcAft>
          <a:spcPct val="0"/>
        </a:spcAft>
        <a:defRPr sz="2400" b="1">
          <a:solidFill>
            <a:schemeClr val="bg1"/>
          </a:solidFill>
          <a:latin typeface="Arial" charset="0"/>
          <a:ea typeface="ＭＳ Ｐゴシック" pitchFamily="-65" charset="-128"/>
        </a:defRPr>
      </a:lvl9pPr>
    </p:titleStyle>
    <p:bodyStyle>
      <a:lvl1pPr marL="342900" indent="-342900" algn="l" defTabSz="457200" rtl="0" eaLnBrk="0" fontAlgn="base" hangingPunct="0">
        <a:spcBef>
          <a:spcPct val="20000"/>
        </a:spcBef>
        <a:spcAft>
          <a:spcPct val="0"/>
        </a:spcAft>
        <a:buFont typeface="Arial" charset="0"/>
        <a:buChar char="•"/>
        <a:defRPr sz="2400">
          <a:solidFill>
            <a:schemeClr val="tx1"/>
          </a:solidFill>
          <a:latin typeface="+mn-lt"/>
          <a:ea typeface="+mn-ea"/>
          <a:cs typeface="+mn-cs"/>
        </a:defRPr>
      </a:lvl1pPr>
      <a:lvl2pPr marL="742950" indent="-285750" algn="l" defTabSz="457200" rtl="0" eaLnBrk="0" fontAlgn="base" hangingPunct="0">
        <a:spcBef>
          <a:spcPct val="20000"/>
        </a:spcBef>
        <a:spcAft>
          <a:spcPct val="0"/>
        </a:spcAft>
        <a:buClr>
          <a:srgbClr val="005BBB"/>
        </a:buClr>
        <a:buChar char="•"/>
        <a:defRPr sz="2000">
          <a:solidFill>
            <a:schemeClr val="tx1"/>
          </a:solidFill>
          <a:latin typeface="+mn-lt"/>
          <a:ea typeface="+mn-ea"/>
        </a:defRPr>
      </a:lvl2pPr>
      <a:lvl3pPr marL="1143000" indent="-228600" algn="l" defTabSz="457200" rtl="0" eaLnBrk="0" fontAlgn="base" hangingPunct="0">
        <a:spcBef>
          <a:spcPct val="20000"/>
        </a:spcBef>
        <a:spcAft>
          <a:spcPct val="0"/>
        </a:spcAft>
        <a:buClr>
          <a:srgbClr val="707173"/>
        </a:buClr>
        <a:buFont typeface="Arial" charset="0"/>
        <a:buChar char="–"/>
        <a:defRPr sz="2400">
          <a:solidFill>
            <a:schemeClr val="tx1"/>
          </a:solidFill>
          <a:latin typeface="+mn-lt"/>
          <a:ea typeface="+mn-ea"/>
        </a:defRPr>
      </a:lvl3pPr>
      <a:lvl4pPr marL="1600200" indent="-228600" algn="l" defTabSz="457200" rtl="0" eaLnBrk="0" fontAlgn="base" hangingPunct="0">
        <a:spcBef>
          <a:spcPct val="20000"/>
        </a:spcBef>
        <a:spcAft>
          <a:spcPct val="0"/>
        </a:spcAft>
        <a:buClr>
          <a:srgbClr val="707173"/>
        </a:buClr>
        <a:buFont typeface="Arial" charset="0"/>
        <a:buChar char="»"/>
        <a:defRPr sz="1400">
          <a:solidFill>
            <a:schemeClr val="tx1"/>
          </a:solidFill>
          <a:latin typeface="+mn-lt"/>
          <a:ea typeface="+mn-ea"/>
        </a:defRPr>
      </a:lvl4pPr>
      <a:lvl5pPr marL="2057400" indent="-228600" algn="l" defTabSz="457200" rtl="0" eaLnBrk="0" fontAlgn="base" hangingPunct="0">
        <a:spcBef>
          <a:spcPct val="20000"/>
        </a:spcBef>
        <a:spcAft>
          <a:spcPct val="0"/>
        </a:spcAft>
        <a:buFont typeface="Arial" charset="0"/>
        <a:buChar char="»"/>
        <a:defRPr sz="1100">
          <a:solidFill>
            <a:schemeClr val="tx1"/>
          </a:solidFill>
          <a:latin typeface="+mn-lt"/>
          <a:ea typeface="+mn-ea"/>
        </a:defRPr>
      </a:lvl5pPr>
      <a:lvl6pPr marL="2514600" indent="-228600" algn="l" defTabSz="457200" rtl="0" fontAlgn="base">
        <a:spcBef>
          <a:spcPct val="20000"/>
        </a:spcBef>
        <a:spcAft>
          <a:spcPct val="0"/>
        </a:spcAft>
        <a:buFont typeface="Arial" charset="0"/>
        <a:buChar char="»"/>
        <a:defRPr sz="1100">
          <a:solidFill>
            <a:schemeClr val="tx1"/>
          </a:solidFill>
          <a:latin typeface="+mn-lt"/>
          <a:ea typeface="+mn-ea"/>
        </a:defRPr>
      </a:lvl6pPr>
      <a:lvl7pPr marL="2971800" indent="-228600" algn="l" defTabSz="457200" rtl="0" fontAlgn="base">
        <a:spcBef>
          <a:spcPct val="20000"/>
        </a:spcBef>
        <a:spcAft>
          <a:spcPct val="0"/>
        </a:spcAft>
        <a:buFont typeface="Arial" charset="0"/>
        <a:buChar char="»"/>
        <a:defRPr sz="1100">
          <a:solidFill>
            <a:schemeClr val="tx1"/>
          </a:solidFill>
          <a:latin typeface="+mn-lt"/>
          <a:ea typeface="+mn-ea"/>
        </a:defRPr>
      </a:lvl7pPr>
      <a:lvl8pPr marL="3429000" indent="-228600" algn="l" defTabSz="457200" rtl="0" fontAlgn="base">
        <a:spcBef>
          <a:spcPct val="20000"/>
        </a:spcBef>
        <a:spcAft>
          <a:spcPct val="0"/>
        </a:spcAft>
        <a:buFont typeface="Arial" charset="0"/>
        <a:buChar char="»"/>
        <a:defRPr sz="1100">
          <a:solidFill>
            <a:schemeClr val="tx1"/>
          </a:solidFill>
          <a:latin typeface="+mn-lt"/>
          <a:ea typeface="+mn-ea"/>
        </a:defRPr>
      </a:lvl8pPr>
      <a:lvl9pPr marL="3886200" indent="-228600" algn="l" defTabSz="457200" rtl="0" fontAlgn="base">
        <a:spcBef>
          <a:spcPct val="20000"/>
        </a:spcBef>
        <a:spcAft>
          <a:spcPct val="0"/>
        </a:spcAft>
        <a:buFont typeface="Arial" charset="0"/>
        <a:buChar char="»"/>
        <a:defRPr sz="11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se/url?sa=i&amp;rct=j&amp;q=&amp;esrc=s&amp;frm=1&amp;source=images&amp;cd=&amp;cad=rja&amp;uact=8&amp;ved=0CAcQjRw&amp;url=http://www.militaryfactory.com/imageviewer/ac/cockpit-detail.asp?aircraft_id=1086&amp;sCurrentPic=pic1&amp;ei=teMsVZKUJYm4sQHt_ICADQ&amp;bvm=bv.90790515,d.bGg&amp;psig=AFQjCNFoCRD-x2iKU6NoNJQcqwAYxIKXXQ&amp;ust=1429091598926073"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se/url?sa=i&amp;rct=j&amp;q=&amp;esrc=s&amp;frm=1&amp;source=images&amp;cd=&amp;cad=rja&amp;uact=8&amp;ved=0CAcQjRw&amp;url=http://www.militaryfactory.com/imageviewer/ac/cockpit-detail.asp?aircraft_id=1086&amp;sCurrentPic=pic1&amp;ei=teMsVZKUJYm4sQHt_ICADQ&amp;bvm=bv.90790515,d.bGg&amp;psig=AFQjCNFoCRD-x2iKU6NoNJQcqwAYxIKXXQ&amp;ust=1429091598926073"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720000" y="1643050"/>
            <a:ext cx="7956456" cy="1133494"/>
          </a:xfrm>
        </p:spPr>
        <p:txBody>
          <a:bodyPr/>
          <a:lstStyle/>
          <a:p>
            <a:pPr algn="ctr"/>
            <a:r>
              <a:rPr lang="sv-SE" sz="4800" dirty="0" smtClean="0"/>
              <a:t>Säkerhetskultur </a:t>
            </a:r>
            <a:endParaRPr lang="sv-SE" sz="4800" dirty="0"/>
          </a:p>
        </p:txBody>
      </p:sp>
      <p:sp>
        <p:nvSpPr>
          <p:cNvPr id="3" name="Underrubrik 2"/>
          <p:cNvSpPr>
            <a:spLocks noGrp="1"/>
          </p:cNvSpPr>
          <p:nvPr>
            <p:ph type="subTitle" idx="1"/>
          </p:nvPr>
        </p:nvSpPr>
        <p:spPr/>
        <p:txBody>
          <a:bodyPr/>
          <a:lstStyle/>
          <a:p>
            <a:pPr algn="ctr"/>
            <a:r>
              <a:rPr lang="sv-SE" sz="2400" b="1" dirty="0" smtClean="0"/>
              <a:t>Vad betyder begreppet säkerhetskultur för Transportstyrelsen?</a:t>
            </a:r>
          </a:p>
          <a:p>
            <a:pPr algn="ctr"/>
            <a:endParaRPr lang="sv-SE" sz="2400" dirty="0" smtClean="0"/>
          </a:p>
          <a:p>
            <a:pPr algn="ctr"/>
            <a:r>
              <a:rPr lang="sv-SE" sz="2400" dirty="0" smtClean="0"/>
              <a:t>Linköpings flygklubb</a:t>
            </a:r>
          </a:p>
          <a:p>
            <a:pPr algn="ctr"/>
            <a:r>
              <a:rPr lang="sv-SE" sz="2400" dirty="0" smtClean="0"/>
              <a:t>2016-04-20</a:t>
            </a:r>
          </a:p>
          <a:p>
            <a:pPr algn="ctr"/>
            <a:endParaRPr lang="sv-SE" dirty="0" smtClean="0"/>
          </a:p>
          <a:p>
            <a:pPr algn="ctr"/>
            <a:r>
              <a:rPr lang="sv-SE" sz="1800" dirty="0" err="1" smtClean="0"/>
              <a:t>Nicklas.svensson@transportstyrelsen.se</a:t>
            </a:r>
            <a:endParaRPr lang="sv-SE"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a:defRPr/>
            </a:pPr>
            <a:fld id="{B6973F46-B8B1-47BD-829D-A8B4E6F1D458}" type="datetime1">
              <a:rPr lang="sv-SE" smtClean="0"/>
              <a:pPr>
                <a:defRPr/>
              </a:pPr>
              <a:t>2016-04-20</a:t>
            </a:fld>
            <a:endParaRPr lang="sv-SE"/>
          </a:p>
        </p:txBody>
      </p:sp>
      <p:sp>
        <p:nvSpPr>
          <p:cNvPr id="3" name="Platshållare för bildnummer 2"/>
          <p:cNvSpPr>
            <a:spLocks noGrp="1"/>
          </p:cNvSpPr>
          <p:nvPr>
            <p:ph type="sldNum" sz="quarter" idx="11"/>
          </p:nvPr>
        </p:nvSpPr>
        <p:spPr/>
        <p:txBody>
          <a:bodyPr/>
          <a:lstStyle/>
          <a:p>
            <a:pPr>
              <a:defRPr/>
            </a:pPr>
            <a:fld id="{0869CAC8-0E36-4237-BC46-D763561211E3}" type="slidenum">
              <a:rPr lang="sv-SE" smtClean="0"/>
              <a:pPr>
                <a:defRPr/>
              </a:pPr>
              <a:t>10</a:t>
            </a:fld>
            <a:endParaRPr lang="sv-SE"/>
          </a:p>
        </p:txBody>
      </p:sp>
      <p:sp>
        <p:nvSpPr>
          <p:cNvPr id="4" name="Rektangel 3"/>
          <p:cNvSpPr/>
          <p:nvPr/>
        </p:nvSpPr>
        <p:spPr>
          <a:xfrm>
            <a:off x="719138" y="1187553"/>
            <a:ext cx="7967662" cy="4689719"/>
          </a:xfrm>
          <a:prstGeom prst="rect">
            <a:avLst/>
          </a:prstGeom>
          <a:solidFill>
            <a:schemeClr val="accent4">
              <a:lumMod val="60000"/>
              <a:lumOff val="40000"/>
            </a:schemeClr>
          </a:solid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p:cNvSpPr txBox="1"/>
          <p:nvPr/>
        </p:nvSpPr>
        <p:spPr>
          <a:xfrm>
            <a:off x="2411760" y="1237269"/>
            <a:ext cx="4752528" cy="523220"/>
          </a:xfrm>
          <a:prstGeom prst="rect">
            <a:avLst/>
          </a:prstGeom>
          <a:noFill/>
        </p:spPr>
        <p:txBody>
          <a:bodyPr wrap="square" rtlCol="0">
            <a:spAutoFit/>
          </a:bodyPr>
          <a:lstStyle/>
          <a:p>
            <a:pPr algn="ctr"/>
            <a:r>
              <a:rPr lang="sv-SE" sz="1400" b="1" dirty="0" smtClean="0">
                <a:solidFill>
                  <a:schemeClr val="bg1"/>
                </a:solidFill>
              </a:rPr>
              <a:t>Externa faktorer</a:t>
            </a:r>
            <a:br>
              <a:rPr lang="sv-SE" sz="1400" b="1" dirty="0" smtClean="0">
                <a:solidFill>
                  <a:schemeClr val="bg1"/>
                </a:solidFill>
              </a:rPr>
            </a:br>
            <a:r>
              <a:rPr lang="sv-SE" sz="1400" b="1" dirty="0" smtClean="0">
                <a:solidFill>
                  <a:schemeClr val="bg1"/>
                </a:solidFill>
              </a:rPr>
              <a:t>(lagar, regler, konkurrensförhållanden, tillsyn, </a:t>
            </a:r>
            <a:r>
              <a:rPr lang="sv-SE" sz="1400" b="1" dirty="0" err="1" smtClean="0">
                <a:solidFill>
                  <a:schemeClr val="bg1"/>
                </a:solidFill>
              </a:rPr>
              <a:t>etc</a:t>
            </a:r>
            <a:r>
              <a:rPr lang="sv-SE" sz="1400" b="1" dirty="0" smtClean="0">
                <a:solidFill>
                  <a:schemeClr val="bg1"/>
                </a:solidFill>
              </a:rPr>
              <a:t>)</a:t>
            </a:r>
            <a:endParaRPr lang="sv-SE" sz="1400" b="1" dirty="0">
              <a:solidFill>
                <a:schemeClr val="bg1"/>
              </a:solidFill>
            </a:endParaRPr>
          </a:p>
        </p:txBody>
      </p:sp>
      <p:sp>
        <p:nvSpPr>
          <p:cNvPr id="8" name="Rektangel 7"/>
          <p:cNvSpPr/>
          <p:nvPr/>
        </p:nvSpPr>
        <p:spPr>
          <a:xfrm>
            <a:off x="1047348" y="1988840"/>
            <a:ext cx="7413084" cy="3646945"/>
          </a:xfrm>
          <a:prstGeom prst="rect">
            <a:avLst/>
          </a:prstGeom>
          <a:solidFill>
            <a:schemeClr val="tx2">
              <a:lumMod val="40000"/>
              <a:lumOff val="60000"/>
            </a:schemeClr>
          </a:solid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ruta 8"/>
          <p:cNvSpPr txBox="1"/>
          <p:nvPr/>
        </p:nvSpPr>
        <p:spPr>
          <a:xfrm>
            <a:off x="2092222" y="2156434"/>
            <a:ext cx="5288066" cy="307777"/>
          </a:xfrm>
          <a:prstGeom prst="rect">
            <a:avLst/>
          </a:prstGeom>
          <a:noFill/>
        </p:spPr>
        <p:txBody>
          <a:bodyPr wrap="square" rtlCol="0">
            <a:spAutoFit/>
          </a:bodyPr>
          <a:lstStyle/>
          <a:p>
            <a:pPr algn="ctr"/>
            <a:r>
              <a:rPr lang="sv-SE" sz="1400" b="1" dirty="0" smtClean="0">
                <a:solidFill>
                  <a:schemeClr val="bg1"/>
                </a:solidFill>
              </a:rPr>
              <a:t>Ledningens engagemang och syn på säkerhet</a:t>
            </a:r>
            <a:endParaRPr lang="sv-SE" sz="1400" b="1" dirty="0">
              <a:solidFill>
                <a:schemeClr val="bg1"/>
              </a:solidFill>
            </a:endParaRPr>
          </a:p>
        </p:txBody>
      </p:sp>
      <p:sp>
        <p:nvSpPr>
          <p:cNvPr id="10" name="Rektangel 9"/>
          <p:cNvSpPr/>
          <p:nvPr/>
        </p:nvSpPr>
        <p:spPr>
          <a:xfrm>
            <a:off x="1547664" y="2636911"/>
            <a:ext cx="6480720" cy="2765513"/>
          </a:xfrm>
          <a:prstGeom prst="rect">
            <a:avLst/>
          </a:prstGeom>
          <a:solidFill>
            <a:schemeClr val="tx2">
              <a:lumMod val="20000"/>
              <a:lumOff val="80000"/>
            </a:schemeClr>
          </a:solid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p:cNvSpPr/>
          <p:nvPr/>
        </p:nvSpPr>
        <p:spPr>
          <a:xfrm>
            <a:off x="1691680" y="2924944"/>
            <a:ext cx="2448000" cy="900000"/>
          </a:xfrm>
          <a:prstGeom prst="ellipse">
            <a:avLst/>
          </a:prstGeom>
          <a:solidFill>
            <a:schemeClr val="accent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smtClean="0"/>
              <a:t>Säkerhetsstyrning</a:t>
            </a:r>
            <a:r>
              <a:rPr lang="sv-SE" sz="1400" dirty="0" smtClean="0"/>
              <a:t/>
            </a:r>
            <a:br>
              <a:rPr lang="sv-SE" sz="1400" dirty="0" smtClean="0"/>
            </a:br>
            <a:r>
              <a:rPr lang="sv-SE" sz="1400" dirty="0" smtClean="0"/>
              <a:t>(Struktur, system)</a:t>
            </a:r>
            <a:endParaRPr lang="sv-SE" sz="1400" dirty="0"/>
          </a:p>
        </p:txBody>
      </p:sp>
      <p:sp>
        <p:nvSpPr>
          <p:cNvPr id="12" name="Ellips 11"/>
          <p:cNvSpPr/>
          <p:nvPr/>
        </p:nvSpPr>
        <p:spPr>
          <a:xfrm>
            <a:off x="5329200" y="2924944"/>
            <a:ext cx="2448000" cy="900000"/>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smtClean="0"/>
              <a:t>Kunskap, förståelse, motivation</a:t>
            </a:r>
            <a:endParaRPr lang="sv-SE" sz="1400" dirty="0"/>
          </a:p>
        </p:txBody>
      </p:sp>
      <p:sp>
        <p:nvSpPr>
          <p:cNvPr id="16" name="Ellips 5"/>
          <p:cNvSpPr/>
          <p:nvPr/>
        </p:nvSpPr>
        <p:spPr>
          <a:xfrm>
            <a:off x="3491880" y="4293096"/>
            <a:ext cx="2448000" cy="900000"/>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smtClean="0"/>
              <a:t>Faktiskt beteende</a:t>
            </a:r>
            <a:endParaRPr lang="sv-SE" sz="1400" dirty="0"/>
          </a:p>
        </p:txBody>
      </p:sp>
      <p:sp>
        <p:nvSpPr>
          <p:cNvPr id="18" name="Vänster-höger 17"/>
          <p:cNvSpPr/>
          <p:nvPr/>
        </p:nvSpPr>
        <p:spPr bwMode="auto">
          <a:xfrm>
            <a:off x="4427984" y="3284984"/>
            <a:ext cx="648072" cy="144016"/>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smtClean="0">
              <a:ln>
                <a:noFill/>
              </a:ln>
              <a:solidFill>
                <a:schemeClr val="tx1"/>
              </a:solidFill>
              <a:effectLst/>
              <a:latin typeface="Arial" charset="0"/>
              <a:ea typeface="ＭＳ Ｐゴシック" pitchFamily="-65" charset="-128"/>
            </a:endParaRPr>
          </a:p>
        </p:txBody>
      </p:sp>
      <p:sp>
        <p:nvSpPr>
          <p:cNvPr id="20" name="Vänster-höger 19"/>
          <p:cNvSpPr/>
          <p:nvPr/>
        </p:nvSpPr>
        <p:spPr bwMode="auto">
          <a:xfrm rot="2411302">
            <a:off x="3491880" y="4018389"/>
            <a:ext cx="504056" cy="144016"/>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smtClean="0">
              <a:ln>
                <a:noFill/>
              </a:ln>
              <a:solidFill>
                <a:schemeClr val="tx1"/>
              </a:solidFill>
              <a:effectLst/>
              <a:latin typeface="Arial" charset="0"/>
              <a:ea typeface="ＭＳ Ｐゴシック" pitchFamily="-65" charset="-128"/>
            </a:endParaRPr>
          </a:p>
        </p:txBody>
      </p:sp>
      <p:sp>
        <p:nvSpPr>
          <p:cNvPr id="21" name="Vänster-höger 20"/>
          <p:cNvSpPr/>
          <p:nvPr/>
        </p:nvSpPr>
        <p:spPr bwMode="auto">
          <a:xfrm rot="8014551">
            <a:off x="5704335" y="4032970"/>
            <a:ext cx="504056" cy="144016"/>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smtClean="0">
              <a:ln>
                <a:noFill/>
              </a:ln>
              <a:solidFill>
                <a:schemeClr val="tx1"/>
              </a:solidFill>
              <a:effectLst/>
              <a:latin typeface="Arial" charset="0"/>
              <a:ea typeface="ＭＳ Ｐゴシック" pitchFamily="-65" charset="-128"/>
            </a:endParaRPr>
          </a:p>
        </p:txBody>
      </p:sp>
      <p:sp>
        <p:nvSpPr>
          <p:cNvPr id="22" name="textruta 21"/>
          <p:cNvSpPr txBox="1"/>
          <p:nvPr/>
        </p:nvSpPr>
        <p:spPr>
          <a:xfrm>
            <a:off x="3714322" y="3665007"/>
            <a:ext cx="2225558" cy="430887"/>
          </a:xfrm>
          <a:prstGeom prst="rect">
            <a:avLst/>
          </a:prstGeom>
          <a:noFill/>
        </p:spPr>
        <p:txBody>
          <a:bodyPr wrap="square" rtlCol="0">
            <a:spAutoFit/>
          </a:bodyPr>
          <a:lstStyle/>
          <a:p>
            <a:pPr algn="ctr"/>
            <a:r>
              <a:rPr lang="sv-SE" sz="1100" b="1" dirty="0" smtClean="0"/>
              <a:t>Rapporterande, rättvis </a:t>
            </a:r>
            <a:br>
              <a:rPr lang="sv-SE" sz="1100" b="1" dirty="0" smtClean="0"/>
            </a:br>
            <a:r>
              <a:rPr lang="sv-SE" sz="1100" b="1" dirty="0" smtClean="0"/>
              <a:t>och lärande organisation</a:t>
            </a:r>
            <a:endParaRPr lang="sv-SE" sz="1100" b="1" dirty="0"/>
          </a:p>
        </p:txBody>
      </p:sp>
      <p:sp>
        <p:nvSpPr>
          <p:cNvPr id="23" name="Rubrik 1"/>
          <p:cNvSpPr txBox="1">
            <a:spLocks/>
          </p:cNvSpPr>
          <p:nvPr/>
        </p:nvSpPr>
        <p:spPr>
          <a:xfrm>
            <a:off x="719138" y="-171401"/>
            <a:ext cx="8424862" cy="1584177"/>
          </a:xfrm>
          <a:prstGeom prst="rect">
            <a:avLst/>
          </a:prstGeom>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sv-SE" sz="2400" b="1" i="0" u="none" strike="noStrike" kern="0" cap="none" spc="0" normalizeH="0" baseline="0" noProof="0" dirty="0" smtClean="0">
              <a:ln>
                <a:noFill/>
              </a:ln>
              <a:solidFill>
                <a:schemeClr val="bg1"/>
              </a:solidFill>
              <a:effectLst/>
              <a:uLnTx/>
              <a:uFillTx/>
              <a:latin typeface="+mj-lt"/>
              <a:ea typeface="+mj-ea"/>
              <a:cs typeface="+mj-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sv-SE" sz="3200" b="1" i="0" u="none" strike="noStrike" kern="0" cap="none" spc="0" normalizeH="0" baseline="0" noProof="0" dirty="0" smtClean="0">
                <a:ln>
                  <a:noFill/>
                </a:ln>
                <a:solidFill>
                  <a:schemeClr val="bg1"/>
                </a:solidFill>
                <a:effectLst/>
                <a:uLnTx/>
                <a:uFillTx/>
                <a:latin typeface="+mj-lt"/>
                <a:ea typeface="+mj-ea"/>
                <a:cs typeface="+mj-cs"/>
              </a:rPr>
              <a:t>Aspekter som påverkar säkerhetskulturen</a:t>
            </a:r>
            <a:endParaRPr kumimoji="0" lang="sv-SE" sz="3200" b="1" i="0" u="none" strike="noStrike" kern="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20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bg/>
                                          </p:spTgt>
                                        </p:tgtEl>
                                        <p:attrNameLst>
                                          <p:attrName>style.visibility</p:attrName>
                                        </p:attrNameLst>
                                      </p:cBhvr>
                                      <p:to>
                                        <p:strVal val="visible"/>
                                      </p:to>
                                    </p:set>
                                    <p:animEffect transition="in" filter="fade">
                                      <p:cBhvr>
                                        <p:cTn id="30" dur="2000"/>
                                        <p:tgtEl>
                                          <p:spTgt spid="11">
                                            <p:bg/>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2000"/>
                                        <p:tgtEl>
                                          <p:spTgt spid="11">
                                            <p:txEl>
                                              <p:pRg st="0" end="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2000"/>
                                        <p:tgtEl>
                                          <p:spTgt spid="1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bg/>
                                          </p:spTgt>
                                        </p:tgtEl>
                                        <p:attrNameLst>
                                          <p:attrName>style.visibility</p:attrName>
                                        </p:attrNameLst>
                                      </p:cBhvr>
                                      <p:to>
                                        <p:strVal val="visible"/>
                                      </p:to>
                                    </p:set>
                                    <p:animEffect transition="in" filter="fade">
                                      <p:cBhvr>
                                        <p:cTn id="39" dur="2000"/>
                                        <p:tgtEl>
                                          <p:spTgt spid="12">
                                            <p:bg/>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fade">
                                      <p:cBhvr>
                                        <p:cTn id="42" dur="2000"/>
                                        <p:tgtEl>
                                          <p:spTgt spid="12">
                                            <p:txEl>
                                              <p:pRg st="0" end="0"/>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2000"/>
                                        <p:tgtEl>
                                          <p:spTgt spid="2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
                                            <p:bg/>
                                          </p:spTgt>
                                        </p:tgtEl>
                                        <p:attrNameLst>
                                          <p:attrName>style.visibility</p:attrName>
                                        </p:attrNameLst>
                                      </p:cBhvr>
                                      <p:to>
                                        <p:strVal val="visible"/>
                                      </p:to>
                                    </p:set>
                                    <p:animEffect transition="in" filter="fade">
                                      <p:cBhvr>
                                        <p:cTn id="48" dur="2000"/>
                                        <p:tgtEl>
                                          <p:spTgt spid="16">
                                            <p:bg/>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6">
                                            <p:txEl>
                                              <p:pRg st="0" end="0"/>
                                            </p:txEl>
                                          </p:spTgt>
                                        </p:tgtEl>
                                        <p:attrNameLst>
                                          <p:attrName>style.visibility</p:attrName>
                                        </p:attrNameLst>
                                      </p:cBhvr>
                                      <p:to>
                                        <p:strVal val="visible"/>
                                      </p:to>
                                    </p:set>
                                    <p:animEffect transition="in" filter="fade">
                                      <p:cBhvr>
                                        <p:cTn id="51" dur="2000"/>
                                        <p:tgtEl>
                                          <p:spTgt spid="16">
                                            <p:txEl>
                                              <p:pRg st="0" end="0"/>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20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2">
                                            <p:txEl>
                                              <p:pRg st="0" end="0"/>
                                            </p:txEl>
                                          </p:spTgt>
                                        </p:tgtEl>
                                        <p:attrNameLst>
                                          <p:attrName>style.visibility</p:attrName>
                                        </p:attrNameLst>
                                      </p:cBhvr>
                                      <p:to>
                                        <p:strVal val="visible"/>
                                      </p:to>
                                    </p:set>
                                    <p:animEffect transition="in" filter="fade">
                                      <p:cBhvr>
                                        <p:cTn id="59" dur="2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build="p"/>
      <p:bldP spid="8" grpId="0" animBg="1"/>
      <p:bldP spid="9" grpId="0" build="p"/>
      <p:bldP spid="10" grpId="0" animBg="1"/>
      <p:bldP spid="11" grpId="0" build="p" animBg="1"/>
      <p:bldP spid="12" grpId="0" build="p" animBg="1"/>
      <p:bldP spid="16" grpId="0" build="p" animBg="1"/>
      <p:bldP spid="18" grpId="0" animBg="1"/>
      <p:bldP spid="20" grpId="0" animBg="1"/>
      <p:bldP spid="21" grpId="0" animBg="1"/>
      <p:bldP spid="2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719138" y="0"/>
            <a:ext cx="8120062" cy="1066800"/>
          </a:xfrm>
        </p:spPr>
        <p:txBody>
          <a:bodyPr/>
          <a:lstStyle/>
          <a:p>
            <a:pPr eaLnBrk="1" hangingPunct="1"/>
            <a:r>
              <a:rPr lang="sv-SE" dirty="0" smtClean="0"/>
              <a:t>En god säkerhetskultur kännetecknas av</a:t>
            </a:r>
          </a:p>
        </p:txBody>
      </p:sp>
      <p:sp>
        <p:nvSpPr>
          <p:cNvPr id="28674" name="Rectangle 3"/>
          <p:cNvSpPr>
            <a:spLocks noGrp="1" noChangeArrowheads="1"/>
          </p:cNvSpPr>
          <p:nvPr>
            <p:ph idx="1"/>
          </p:nvPr>
        </p:nvSpPr>
        <p:spPr/>
        <p:txBody>
          <a:bodyPr rIns="216000"/>
          <a:lstStyle/>
          <a:p>
            <a:pPr eaLnBrk="1" hangingPunct="1">
              <a:buClr>
                <a:srgbClr val="005BBB"/>
              </a:buClr>
              <a:buFont typeface="Wingdings" pitchFamily="2" charset="2"/>
              <a:buChar char="ü"/>
            </a:pPr>
            <a:r>
              <a:rPr lang="sv-SE" sz="2000" dirty="0" smtClean="0"/>
              <a:t>Ledning och medarbetare visar ett säkerhetsengagemang och ansvar för säkerhetsfrågorna</a:t>
            </a:r>
          </a:p>
          <a:p>
            <a:pPr eaLnBrk="1" hangingPunct="1">
              <a:buClr>
                <a:srgbClr val="005BBB"/>
              </a:buClr>
              <a:buNone/>
            </a:pPr>
            <a:endParaRPr lang="sv-SE" sz="2000" dirty="0" smtClean="0"/>
          </a:p>
          <a:p>
            <a:pPr eaLnBrk="1" hangingPunct="1">
              <a:buClr>
                <a:srgbClr val="005BBB"/>
              </a:buClr>
              <a:buFont typeface="Wingdings" pitchFamily="2" charset="2"/>
              <a:buChar char="ü"/>
            </a:pPr>
            <a:r>
              <a:rPr lang="sv-SE" sz="2000" dirty="0" smtClean="0"/>
              <a:t>God kommunikation för samarbete, dialog och spridning av säkerhetsinformation</a:t>
            </a:r>
          </a:p>
          <a:p>
            <a:pPr eaLnBrk="1" hangingPunct="1">
              <a:buClr>
                <a:srgbClr val="005BBB"/>
              </a:buClr>
              <a:buNone/>
            </a:pPr>
            <a:endParaRPr lang="sv-SE" sz="2000" dirty="0" smtClean="0"/>
          </a:p>
          <a:p>
            <a:pPr eaLnBrk="1" hangingPunct="1">
              <a:buClr>
                <a:srgbClr val="005BBB"/>
              </a:buClr>
              <a:buFont typeface="Wingdings" pitchFamily="2" charset="2"/>
              <a:buChar char="ü"/>
            </a:pPr>
            <a:r>
              <a:rPr lang="sv-SE" sz="2000" dirty="0" smtClean="0"/>
              <a:t>Tillräckligt med resurser och god kompetens för säkerhetsarbetet</a:t>
            </a:r>
          </a:p>
          <a:p>
            <a:pPr eaLnBrk="1" hangingPunct="1">
              <a:buClr>
                <a:srgbClr val="005BBB"/>
              </a:buClr>
              <a:buNone/>
            </a:pPr>
            <a:endParaRPr lang="sv-SE" sz="2000" dirty="0" smtClean="0"/>
          </a:p>
          <a:p>
            <a:pPr eaLnBrk="1" hangingPunct="1">
              <a:buClr>
                <a:srgbClr val="005BBB"/>
              </a:buClr>
              <a:buFont typeface="Wingdings" pitchFamily="2" charset="2"/>
              <a:buChar char="ü"/>
            </a:pPr>
            <a:r>
              <a:rPr lang="sv-SE" sz="2000" dirty="0" smtClean="0"/>
              <a:t>Ett rättvist, rapporterande och lärande arbetsklimat</a:t>
            </a:r>
          </a:p>
          <a:p>
            <a:pPr eaLnBrk="1" hangingPunct="1">
              <a:buClr>
                <a:srgbClr val="005BBB"/>
              </a:buClr>
              <a:buNone/>
            </a:pPr>
            <a:endParaRPr lang="sv-SE" sz="2000" dirty="0" smtClean="0"/>
          </a:p>
          <a:p>
            <a:pPr eaLnBrk="1" hangingPunct="1">
              <a:buClr>
                <a:srgbClr val="005BBB"/>
              </a:buClr>
              <a:buFont typeface="Wingdings" pitchFamily="2" charset="2"/>
              <a:buChar char="ü"/>
            </a:pPr>
            <a:r>
              <a:rPr lang="sv-SE" sz="2000" dirty="0" smtClean="0"/>
              <a:t>Formaliserat och strukturerat system för säkerhetsstyrning</a:t>
            </a:r>
          </a:p>
          <a:p>
            <a:pPr eaLnBrk="1" hangingPunct="1">
              <a:buClr>
                <a:srgbClr val="005BBB"/>
              </a:buClr>
              <a:buNone/>
            </a:pPr>
            <a:endParaRPr lang="sv-SE" sz="2000" dirty="0" smtClean="0"/>
          </a:p>
          <a:p>
            <a:pPr eaLnBrk="1" hangingPunct="1">
              <a:buClr>
                <a:srgbClr val="005BBB"/>
              </a:buClr>
              <a:buFont typeface="Wingdings" pitchFamily="2" charset="2"/>
              <a:buChar char="ü"/>
            </a:pPr>
            <a:r>
              <a:rPr lang="sv-SE" sz="2000" dirty="0" smtClean="0"/>
              <a:t>Kunskap, förståelse och beteende </a:t>
            </a:r>
          </a:p>
        </p:txBody>
      </p:sp>
      <p:sp>
        <p:nvSpPr>
          <p:cNvPr id="28675" name="Platshållare för datum 3"/>
          <p:cNvSpPr>
            <a:spLocks noGrp="1"/>
          </p:cNvSpPr>
          <p:nvPr>
            <p:ph type="dt" sz="quarter" idx="10"/>
          </p:nvPr>
        </p:nvSpPr>
        <p:spPr bwMode="auto">
          <a:noFill/>
          <a:ln>
            <a:miter lim="800000"/>
            <a:headEnd/>
            <a:tailEnd/>
          </a:ln>
        </p:spPr>
        <p:txBody>
          <a:bodyPr/>
          <a:lstStyle/>
          <a:p>
            <a:fld id="{D408FFE4-CF09-40E4-AE9A-2954D3B1B89D}" type="datetime1">
              <a:rPr lang="sv-SE" smtClean="0">
                <a:ea typeface="ＭＳ Ｐゴシック"/>
                <a:cs typeface="ＭＳ Ｐゴシック"/>
              </a:rPr>
              <a:pPr/>
              <a:t>2016-04-20</a:t>
            </a:fld>
            <a:endParaRPr lang="sv-SE" dirty="0" smtClean="0">
              <a:ea typeface="ＭＳ Ｐゴシック"/>
              <a:cs typeface="ＭＳ Ｐゴシック"/>
            </a:endParaRPr>
          </a:p>
        </p:txBody>
      </p:sp>
      <p:sp>
        <p:nvSpPr>
          <p:cNvPr id="28676" name="Platshållare för bildnummer 4"/>
          <p:cNvSpPr>
            <a:spLocks noGrp="1"/>
          </p:cNvSpPr>
          <p:nvPr>
            <p:ph type="sldNum" sz="quarter" idx="11"/>
          </p:nvPr>
        </p:nvSpPr>
        <p:spPr bwMode="auto">
          <a:noFill/>
          <a:ln>
            <a:miter lim="800000"/>
            <a:headEnd/>
            <a:tailEnd/>
          </a:ln>
        </p:spPr>
        <p:txBody>
          <a:bodyPr/>
          <a:lstStyle/>
          <a:p>
            <a:fld id="{6DEC0947-9B83-46A8-84B8-D20B2FB2B9BD}" type="slidenum">
              <a:rPr lang="sv-SE" smtClean="0">
                <a:ea typeface="ＭＳ Ｐゴシック"/>
                <a:cs typeface="ＭＳ Ｐゴシック"/>
              </a:rPr>
              <a:pPr/>
              <a:t>11</a:t>
            </a:fld>
            <a:endParaRPr lang="sv-SE" smtClean="0">
              <a:ea typeface="ＭＳ Ｐゴシック"/>
              <a:cs typeface="ＭＳ Ｐゴシック"/>
            </a:endParaRPr>
          </a:p>
        </p:txBody>
      </p:sp>
      <p:sp>
        <p:nvSpPr>
          <p:cNvPr id="6" name="Rectangle 3"/>
          <p:cNvSpPr txBox="1">
            <a:spLocks noChangeArrowheads="1"/>
          </p:cNvSpPr>
          <p:nvPr/>
        </p:nvSpPr>
        <p:spPr bwMode="auto">
          <a:xfrm>
            <a:off x="871538" y="1493838"/>
            <a:ext cx="7967662" cy="4371975"/>
          </a:xfrm>
          <a:prstGeom prst="rect">
            <a:avLst/>
          </a:prstGeom>
          <a:noFill/>
          <a:ln w="9525">
            <a:noFill/>
            <a:miter lim="800000"/>
            <a:headEnd/>
            <a:tailEnd/>
          </a:ln>
        </p:spPr>
        <p:txBody>
          <a:bodyPr/>
          <a:lstStyle/>
          <a:p>
            <a:pPr marL="342900" indent="-342900" algn="ctr">
              <a:spcBef>
                <a:spcPct val="20000"/>
              </a:spcBef>
              <a:buClr>
                <a:srgbClr val="005BBB"/>
              </a:buClr>
              <a:buFont typeface="Arial" charset="0"/>
              <a:buNone/>
              <a:defRPr/>
            </a:pPr>
            <a:endParaRPr lang="sv-SE" sz="4400" kern="0" dirty="0">
              <a:latin typeface="+mn-lt"/>
              <a:ea typeface="+mn-ea"/>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idx="4294967295"/>
          </p:nvPr>
        </p:nvSpPr>
        <p:spPr>
          <a:xfrm>
            <a:off x="719138" y="0"/>
            <a:ext cx="8245475" cy="1066800"/>
          </a:xfrm>
        </p:spPr>
        <p:txBody>
          <a:bodyPr/>
          <a:lstStyle/>
          <a:p>
            <a:pPr eaLnBrk="1" hangingPunct="1"/>
            <a:r>
              <a:rPr lang="sv-SE" sz="3200" dirty="0" smtClean="0"/>
              <a:t>Säkerhetskulturens potential </a:t>
            </a:r>
          </a:p>
        </p:txBody>
      </p:sp>
      <p:sp>
        <p:nvSpPr>
          <p:cNvPr id="66562" name="Rectangle 3"/>
          <p:cNvSpPr>
            <a:spLocks noGrp="1" noChangeArrowheads="1"/>
          </p:cNvSpPr>
          <p:nvPr>
            <p:ph idx="4294967295"/>
          </p:nvPr>
        </p:nvSpPr>
        <p:spPr/>
        <p:txBody>
          <a:bodyPr/>
          <a:lstStyle/>
          <a:p>
            <a:pPr eaLnBrk="1" hangingPunct="1">
              <a:buClr>
                <a:srgbClr val="005BBB"/>
              </a:buClr>
              <a:buFontTx/>
              <a:buNone/>
            </a:pPr>
            <a:endParaRPr lang="sv-SE" dirty="0" smtClean="0"/>
          </a:p>
          <a:p>
            <a:pPr eaLnBrk="1" hangingPunct="1">
              <a:buClr>
                <a:srgbClr val="005BBB"/>
              </a:buClr>
              <a:buFont typeface="Wingdings" pitchFamily="2" charset="2"/>
              <a:buChar char="Ø"/>
            </a:pPr>
            <a:r>
              <a:rPr lang="sv-SE" dirty="0" smtClean="0"/>
              <a:t>Vidga våra </a:t>
            </a:r>
            <a:r>
              <a:rPr lang="sv-SE" i="1" u="sng" dirty="0" smtClean="0"/>
              <a:t>referensramar</a:t>
            </a:r>
            <a:r>
              <a:rPr lang="sv-SE" u="sng" dirty="0" smtClean="0"/>
              <a:t> </a:t>
            </a:r>
            <a:r>
              <a:rPr lang="sv-SE" dirty="0" smtClean="0"/>
              <a:t>för att förstå risk och säkerhet</a:t>
            </a:r>
          </a:p>
          <a:p>
            <a:pPr eaLnBrk="1" hangingPunct="1">
              <a:buClr>
                <a:srgbClr val="005BBB"/>
              </a:buClr>
              <a:buFont typeface="Wingdings" pitchFamily="2" charset="2"/>
              <a:buChar char="Ø"/>
            </a:pPr>
            <a:endParaRPr lang="sv-SE" sz="2000" dirty="0" smtClean="0"/>
          </a:p>
          <a:p>
            <a:pPr eaLnBrk="1" hangingPunct="1">
              <a:buClr>
                <a:srgbClr val="005BBB"/>
              </a:buClr>
              <a:buNone/>
            </a:pPr>
            <a:endParaRPr lang="sv-SE" sz="2000" dirty="0" smtClean="0"/>
          </a:p>
          <a:p>
            <a:pPr eaLnBrk="1" hangingPunct="1">
              <a:buClr>
                <a:srgbClr val="005BBB"/>
              </a:buClr>
              <a:buFont typeface="Wingdings" pitchFamily="2" charset="2"/>
              <a:buChar char="Ø"/>
            </a:pPr>
            <a:r>
              <a:rPr lang="sv-SE" dirty="0" smtClean="0"/>
              <a:t>Nya referensramar som i sin tur kan </a:t>
            </a:r>
            <a:r>
              <a:rPr lang="sv-SE" i="1" u="sng" dirty="0" smtClean="0"/>
              <a:t>bidra till att utveckla </a:t>
            </a:r>
            <a:r>
              <a:rPr lang="sv-SE" dirty="0" smtClean="0"/>
              <a:t> bl.a. vår tillsyn och flygsäkerheten</a:t>
            </a:r>
          </a:p>
          <a:p>
            <a:pPr eaLnBrk="1" hangingPunct="1">
              <a:buClr>
                <a:srgbClr val="005BBB"/>
              </a:buClr>
              <a:buFont typeface="Wingdings" pitchFamily="2" charset="2"/>
              <a:buChar char="Ø"/>
            </a:pPr>
            <a:endParaRPr lang="sv-SE" dirty="0" smtClean="0"/>
          </a:p>
          <a:p>
            <a:pPr eaLnBrk="1" hangingPunct="1">
              <a:buClr>
                <a:srgbClr val="005BBB"/>
              </a:buClr>
              <a:buFont typeface="Wingdings" pitchFamily="2" charset="2"/>
              <a:buChar char="Ø"/>
            </a:pPr>
            <a:r>
              <a:rPr lang="sv-SE" dirty="0" smtClean="0"/>
              <a:t>Ger en beskrivande bild av vad som krävs för att </a:t>
            </a:r>
            <a:r>
              <a:rPr lang="sv-SE" i="1" u="sng" dirty="0" smtClean="0"/>
              <a:t>skapa säkerhet </a:t>
            </a:r>
            <a:r>
              <a:rPr lang="sv-SE" dirty="0" smtClean="0"/>
              <a:t>i en verksamhet, dvs. en </a:t>
            </a:r>
            <a:r>
              <a:rPr lang="sv-SE" i="1" u="sng" dirty="0" smtClean="0"/>
              <a:t>proaktiv </a:t>
            </a:r>
            <a:r>
              <a:rPr lang="sv-SE" dirty="0" smtClean="0"/>
              <a:t>ansats.</a:t>
            </a:r>
          </a:p>
          <a:p>
            <a:pPr eaLnBrk="1" hangingPunct="1">
              <a:buClr>
                <a:srgbClr val="005BBB"/>
              </a:buClr>
              <a:buFont typeface="Wingdings" pitchFamily="2" charset="2"/>
              <a:buChar char="Ø"/>
            </a:pPr>
            <a:endParaRPr lang="sv-SE" dirty="0" smtClean="0"/>
          </a:p>
          <a:p>
            <a:pPr eaLnBrk="1" hangingPunct="1">
              <a:buClr>
                <a:srgbClr val="005BBB"/>
              </a:buClr>
              <a:buFont typeface="Wingdings" pitchFamily="2" charset="2"/>
              <a:buChar char="Ø"/>
            </a:pPr>
            <a:endParaRPr lang="sv-SE" dirty="0" smtClean="0"/>
          </a:p>
          <a:p>
            <a:pPr eaLnBrk="1" hangingPunct="1">
              <a:buClr>
                <a:srgbClr val="005BBB"/>
              </a:buClr>
              <a:buFontTx/>
              <a:buNone/>
            </a:pPr>
            <a:endParaRPr lang="sv-SE" dirty="0" smtClean="0"/>
          </a:p>
          <a:p>
            <a:pPr eaLnBrk="1" hangingPunct="1">
              <a:buClr>
                <a:srgbClr val="005BBB"/>
              </a:buClr>
              <a:buNone/>
            </a:pPr>
            <a:endParaRPr lang="sv-SE" sz="2000" dirty="0" smtClean="0"/>
          </a:p>
          <a:p>
            <a:pPr eaLnBrk="1" hangingPunct="1">
              <a:buClr>
                <a:srgbClr val="005BBB"/>
              </a:buClr>
              <a:buNone/>
            </a:pPr>
            <a:r>
              <a:rPr lang="sv-SE" sz="2000" dirty="0" smtClean="0"/>
              <a:t>        </a:t>
            </a:r>
          </a:p>
          <a:p>
            <a:pPr eaLnBrk="1" hangingPunct="1">
              <a:buClr>
                <a:srgbClr val="005BBB"/>
              </a:buClr>
              <a:buFontTx/>
              <a:buNone/>
            </a:pPr>
            <a:endParaRPr lang="sv-SE" dirty="0" smtClean="0"/>
          </a:p>
          <a:p>
            <a:pPr eaLnBrk="1" hangingPunct="1">
              <a:buClr>
                <a:srgbClr val="005BBB"/>
              </a:buClr>
              <a:buFontTx/>
              <a:buNone/>
            </a:pPr>
            <a:endParaRPr lang="sv-SE" dirty="0" smtClean="0"/>
          </a:p>
          <a:p>
            <a:pPr eaLnBrk="1" hangingPunct="1">
              <a:buClr>
                <a:srgbClr val="005BBB"/>
              </a:buClr>
              <a:buFontTx/>
              <a:buNone/>
            </a:pPr>
            <a:r>
              <a:rPr lang="sv-SE" dirty="0" smtClean="0"/>
              <a:t>    </a:t>
            </a:r>
          </a:p>
          <a:p>
            <a:pPr eaLnBrk="1" hangingPunct="1">
              <a:buClr>
                <a:srgbClr val="005BBB"/>
              </a:buClr>
              <a:buFontTx/>
              <a:buNone/>
            </a:pPr>
            <a:r>
              <a:rPr lang="sv-SE" u="sng" dirty="0" smtClean="0"/>
              <a:t>  </a:t>
            </a:r>
          </a:p>
          <a:p>
            <a:pPr algn="ctr" eaLnBrk="1" hangingPunct="1">
              <a:buClr>
                <a:srgbClr val="005BBB"/>
              </a:buClr>
              <a:buFont typeface="Arial" charset="0"/>
              <a:buNone/>
            </a:pPr>
            <a:endParaRPr lang="sv-SE" sz="4400" dirty="0" smtClean="0"/>
          </a:p>
        </p:txBody>
      </p:sp>
      <p:sp>
        <p:nvSpPr>
          <p:cNvPr id="66563" name="Platshållare för datum 3"/>
          <p:cNvSpPr txBox="1">
            <a:spLocks noGrp="1"/>
          </p:cNvSpPr>
          <p:nvPr/>
        </p:nvSpPr>
        <p:spPr bwMode="auto">
          <a:xfrm>
            <a:off x="6553200" y="6021388"/>
            <a:ext cx="2133600" cy="168275"/>
          </a:xfrm>
          <a:prstGeom prst="rect">
            <a:avLst/>
          </a:prstGeom>
          <a:noFill/>
          <a:ln w="9525">
            <a:noFill/>
            <a:miter lim="800000"/>
            <a:headEnd/>
            <a:tailEnd/>
          </a:ln>
        </p:spPr>
        <p:txBody>
          <a:bodyPr/>
          <a:lstStyle/>
          <a:p>
            <a:pPr algn="r"/>
            <a:fld id="{2E0D4022-475F-4824-85DB-E4779B2AAD64}" type="datetime1">
              <a:rPr lang="sv-SE" sz="1000">
                <a:solidFill>
                  <a:srgbClr val="4D4F53"/>
                </a:solidFill>
                <a:latin typeface="Calibri" pitchFamily="34" charset="0"/>
              </a:rPr>
              <a:pPr algn="r"/>
              <a:t>2016-04-20</a:t>
            </a:fld>
            <a:endParaRPr lang="sv-SE" sz="1000">
              <a:solidFill>
                <a:srgbClr val="4D4F53"/>
              </a:solidFill>
              <a:latin typeface="Calibri" pitchFamily="34" charset="0"/>
            </a:endParaRPr>
          </a:p>
        </p:txBody>
      </p:sp>
      <p:sp>
        <p:nvSpPr>
          <p:cNvPr id="66564" name="Platshållare för bildnummer 4"/>
          <p:cNvSpPr txBox="1">
            <a:spLocks noGrp="1"/>
          </p:cNvSpPr>
          <p:nvPr/>
        </p:nvSpPr>
        <p:spPr bwMode="auto">
          <a:xfrm>
            <a:off x="7380288" y="6308725"/>
            <a:ext cx="1306512" cy="168275"/>
          </a:xfrm>
          <a:prstGeom prst="rect">
            <a:avLst/>
          </a:prstGeom>
          <a:noFill/>
          <a:ln w="9525">
            <a:noFill/>
            <a:miter lim="800000"/>
            <a:headEnd/>
            <a:tailEnd/>
          </a:ln>
        </p:spPr>
        <p:txBody>
          <a:bodyPr anchor="ctr"/>
          <a:lstStyle/>
          <a:p>
            <a:pPr algn="r"/>
            <a:fld id="{2D1E9F81-C9A4-4F35-BF61-026AE8473684}" type="slidenum">
              <a:rPr lang="sv-SE" sz="1000">
                <a:solidFill>
                  <a:srgbClr val="4D4F53"/>
                </a:solidFill>
                <a:latin typeface="Calibri" pitchFamily="34" charset="0"/>
              </a:rPr>
              <a:pPr algn="r"/>
              <a:t>12</a:t>
            </a:fld>
            <a:endParaRPr lang="sv-SE" sz="1000">
              <a:solidFill>
                <a:srgbClr val="4D4F53"/>
              </a:solidFill>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562">
                                            <p:txEl>
                                              <p:pRg st="1" end="1"/>
                                            </p:txEl>
                                          </p:spTgt>
                                        </p:tgtEl>
                                        <p:attrNameLst>
                                          <p:attrName>style.visibility</p:attrName>
                                        </p:attrNameLst>
                                      </p:cBhvr>
                                      <p:to>
                                        <p:strVal val="visible"/>
                                      </p:to>
                                    </p:set>
                                    <p:animEffect transition="in" filter="fade">
                                      <p:cBhvr>
                                        <p:cTn id="7" dur="2000"/>
                                        <p:tgtEl>
                                          <p:spTgt spid="6656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6562">
                                            <p:txEl>
                                              <p:pRg st="4" end="4"/>
                                            </p:txEl>
                                          </p:spTgt>
                                        </p:tgtEl>
                                        <p:attrNameLst>
                                          <p:attrName>style.visibility</p:attrName>
                                        </p:attrNameLst>
                                      </p:cBhvr>
                                      <p:to>
                                        <p:strVal val="visible"/>
                                      </p:to>
                                    </p:set>
                                    <p:animEffect transition="in" filter="fade">
                                      <p:cBhvr>
                                        <p:cTn id="12" dur="2000"/>
                                        <p:tgtEl>
                                          <p:spTgt spid="6656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6562">
                                            <p:txEl>
                                              <p:pRg st="6" end="6"/>
                                            </p:txEl>
                                          </p:spTgt>
                                        </p:tgtEl>
                                        <p:attrNameLst>
                                          <p:attrName>style.visibility</p:attrName>
                                        </p:attrNameLst>
                                      </p:cBhvr>
                                      <p:to>
                                        <p:strVal val="visible"/>
                                      </p:to>
                                    </p:set>
                                    <p:animEffect transition="in" filter="fade">
                                      <p:cBhvr>
                                        <p:cTn id="17" dur="2000"/>
                                        <p:tgtEl>
                                          <p:spTgt spid="6656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6562">
                                            <p:txEl>
                                              <p:pRg st="11" end="11"/>
                                            </p:txEl>
                                          </p:spTgt>
                                        </p:tgtEl>
                                        <p:attrNameLst>
                                          <p:attrName>style.visibility</p:attrName>
                                        </p:attrNameLst>
                                      </p:cBhvr>
                                      <p:to>
                                        <p:strVal val="visible"/>
                                      </p:to>
                                    </p:set>
                                    <p:animEffect transition="in" filter="fade">
                                      <p:cBhvr>
                                        <p:cTn id="22" dur="2000"/>
                                        <p:tgtEl>
                                          <p:spTgt spid="66562">
                                            <p:txEl>
                                              <p:pRg st="11" end="1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6562">
                                            <p:txEl>
                                              <p:pRg st="14" end="14"/>
                                            </p:txEl>
                                          </p:spTgt>
                                        </p:tgtEl>
                                        <p:attrNameLst>
                                          <p:attrName>style.visibility</p:attrName>
                                        </p:attrNameLst>
                                      </p:cBhvr>
                                      <p:to>
                                        <p:strVal val="visible"/>
                                      </p:to>
                                    </p:set>
                                    <p:animEffect transition="in" filter="fade">
                                      <p:cBhvr>
                                        <p:cTn id="27" dur="2000"/>
                                        <p:tgtEl>
                                          <p:spTgt spid="66562">
                                            <p:txEl>
                                              <p:pRg st="14" end="1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6562">
                                            <p:txEl>
                                              <p:pRg st="15" end="15"/>
                                            </p:txEl>
                                          </p:spTgt>
                                        </p:tgtEl>
                                        <p:attrNameLst>
                                          <p:attrName>style.visibility</p:attrName>
                                        </p:attrNameLst>
                                      </p:cBhvr>
                                      <p:to>
                                        <p:strVal val="visible"/>
                                      </p:to>
                                    </p:set>
                                    <p:animEffect transition="in" filter="fade">
                                      <p:cBhvr>
                                        <p:cTn id="32" dur="2000"/>
                                        <p:tgtEl>
                                          <p:spTgt spid="6656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ubrik 1"/>
          <p:cNvSpPr>
            <a:spLocks noGrp="1"/>
          </p:cNvSpPr>
          <p:nvPr>
            <p:ph type="title"/>
          </p:nvPr>
        </p:nvSpPr>
        <p:spPr/>
        <p:txBody>
          <a:bodyPr/>
          <a:lstStyle/>
          <a:p>
            <a:r>
              <a:rPr lang="sv-SE" dirty="0" smtClean="0"/>
              <a:t>Exempel på ”vidgade referensramar”</a:t>
            </a:r>
          </a:p>
        </p:txBody>
      </p:sp>
      <p:sp>
        <p:nvSpPr>
          <p:cNvPr id="59395" name="Platshållare för innehåll 2"/>
          <p:cNvSpPr>
            <a:spLocks noGrp="1"/>
          </p:cNvSpPr>
          <p:nvPr>
            <p:ph idx="1"/>
          </p:nvPr>
        </p:nvSpPr>
        <p:spPr/>
        <p:txBody>
          <a:bodyPr/>
          <a:lstStyle/>
          <a:p>
            <a:pPr>
              <a:buClr>
                <a:schemeClr val="accent1"/>
              </a:buClr>
              <a:buFont typeface="Arial" pitchFamily="34" charset="0"/>
              <a:buChar char="•"/>
            </a:pPr>
            <a:r>
              <a:rPr lang="sv-SE" sz="2800" b="1" dirty="0" smtClean="0"/>
              <a:t>Arbetskultur dominerad av produktion</a:t>
            </a:r>
          </a:p>
          <a:p>
            <a:pPr>
              <a:buNone/>
            </a:pPr>
            <a:r>
              <a:rPr lang="sv-SE" sz="2800" dirty="0" smtClean="0">
                <a:solidFill>
                  <a:schemeClr val="accent1"/>
                </a:solidFill>
              </a:rPr>
              <a:t>     </a:t>
            </a:r>
            <a:r>
              <a:rPr lang="sv-SE" sz="2000" dirty="0" smtClean="0">
                <a:solidFill>
                  <a:schemeClr val="accent1"/>
                </a:solidFill>
              </a:rPr>
              <a:t>- Balans säkerhet – produktion</a:t>
            </a:r>
          </a:p>
          <a:p>
            <a:pPr>
              <a:buNone/>
            </a:pPr>
            <a:endParaRPr lang="sv-SE" sz="2000" dirty="0" smtClean="0">
              <a:solidFill>
                <a:schemeClr val="accent1"/>
              </a:solidFill>
            </a:endParaRPr>
          </a:p>
          <a:p>
            <a:pPr>
              <a:buClr>
                <a:schemeClr val="accent1"/>
              </a:buClr>
              <a:buFont typeface="Arial" pitchFamily="34" charset="0"/>
              <a:buChar char="•"/>
            </a:pPr>
            <a:r>
              <a:rPr lang="sv-SE" sz="2800" b="1" dirty="0" smtClean="0"/>
              <a:t>Drift mot försämrad säkerhet</a:t>
            </a:r>
          </a:p>
          <a:p>
            <a:pPr>
              <a:buNone/>
            </a:pPr>
            <a:r>
              <a:rPr lang="sv-SE" sz="2800" dirty="0" smtClean="0">
                <a:solidFill>
                  <a:schemeClr val="accent1"/>
                </a:solidFill>
              </a:rPr>
              <a:t>     </a:t>
            </a:r>
            <a:r>
              <a:rPr lang="sv-SE" sz="2000" dirty="0" smtClean="0">
                <a:solidFill>
                  <a:schemeClr val="accent1"/>
                </a:solidFill>
              </a:rPr>
              <a:t>- Säkerhetsmarginaler/barriärer urholkas och omförhandlas i mötet med olika krav och förändringar</a:t>
            </a:r>
            <a:endParaRPr lang="sv-SE" sz="2800" dirty="0" smtClean="0">
              <a:solidFill>
                <a:schemeClr val="accent1"/>
              </a:solidFill>
            </a:endParaRPr>
          </a:p>
          <a:p>
            <a:pPr>
              <a:buNone/>
            </a:pPr>
            <a:endParaRPr lang="sv-SE" sz="2800" dirty="0" smtClean="0"/>
          </a:p>
          <a:p>
            <a:pPr>
              <a:buClr>
                <a:schemeClr val="accent1"/>
              </a:buClr>
              <a:buFont typeface="Arial" pitchFamily="34" charset="0"/>
              <a:buChar char="•"/>
            </a:pPr>
            <a:r>
              <a:rPr lang="sv-SE" sz="2800" b="1" dirty="0" smtClean="0"/>
              <a:t>Normalisering av avvikelser</a:t>
            </a:r>
          </a:p>
          <a:p>
            <a:pPr>
              <a:buNone/>
            </a:pPr>
            <a:r>
              <a:rPr lang="sv-SE" sz="2800" dirty="0" smtClean="0">
                <a:solidFill>
                  <a:schemeClr val="accent1"/>
                </a:solidFill>
              </a:rPr>
              <a:t>     </a:t>
            </a:r>
            <a:r>
              <a:rPr lang="sv-SE" sz="2000" dirty="0" smtClean="0">
                <a:solidFill>
                  <a:schemeClr val="accent1"/>
                </a:solidFill>
              </a:rPr>
              <a:t>- En säkerhetsfråga blir successivt nedtonad eftersom den förmodade risken inte leder till problem</a:t>
            </a:r>
          </a:p>
          <a:p>
            <a:pPr>
              <a:buNone/>
            </a:pPr>
            <a:endParaRPr lang="sv-SE" sz="2800" dirty="0" smtClean="0"/>
          </a:p>
          <a:p>
            <a:pPr>
              <a:buNone/>
            </a:pPr>
            <a:endParaRPr lang="sv-SE" sz="2800" dirty="0" smtClean="0"/>
          </a:p>
        </p:txBody>
      </p:sp>
      <p:sp>
        <p:nvSpPr>
          <p:cNvPr id="59396" name="Platshållare för datum 3"/>
          <p:cNvSpPr>
            <a:spLocks noGrp="1"/>
          </p:cNvSpPr>
          <p:nvPr>
            <p:ph type="dt" sz="quarter" idx="10"/>
          </p:nvPr>
        </p:nvSpPr>
        <p:spPr bwMode="auto">
          <a:noFill/>
          <a:ln>
            <a:miter lim="800000"/>
            <a:headEnd/>
            <a:tailEnd/>
          </a:ln>
        </p:spPr>
        <p:txBody>
          <a:bodyPr/>
          <a:lstStyle/>
          <a:p>
            <a:fld id="{2F318020-5F5C-470F-B9BD-21F1BD541F8A}" type="datetime1">
              <a:rPr lang="sv-SE" smtClean="0">
                <a:ea typeface="ＭＳ Ｐゴシック" pitchFamily="34" charset="-128"/>
              </a:rPr>
              <a:pPr/>
              <a:t>2016-04-20</a:t>
            </a:fld>
            <a:endParaRPr lang="sv-SE" smtClean="0">
              <a:ea typeface="ＭＳ Ｐゴシック" pitchFamily="34" charset="-128"/>
            </a:endParaRPr>
          </a:p>
        </p:txBody>
      </p:sp>
      <p:sp>
        <p:nvSpPr>
          <p:cNvPr id="59397" name="Platshållare för bildnummer 4"/>
          <p:cNvSpPr>
            <a:spLocks noGrp="1"/>
          </p:cNvSpPr>
          <p:nvPr>
            <p:ph type="sldNum" sz="quarter" idx="11"/>
          </p:nvPr>
        </p:nvSpPr>
        <p:spPr bwMode="auto">
          <a:noFill/>
          <a:ln>
            <a:miter lim="800000"/>
            <a:headEnd/>
            <a:tailEnd/>
          </a:ln>
        </p:spPr>
        <p:txBody>
          <a:bodyPr/>
          <a:lstStyle/>
          <a:p>
            <a:fld id="{F1F17044-B352-4F45-BB85-7AF3447A4B00}" type="slidenum">
              <a:rPr lang="sv-SE" smtClean="0">
                <a:ea typeface="ＭＳ Ｐゴシック" pitchFamily="34" charset="-128"/>
              </a:rPr>
              <a:pPr/>
              <a:t>13</a:t>
            </a:fld>
            <a:endParaRPr lang="sv-SE" smtClean="0">
              <a:ea typeface="ＭＳ Ｐゴシック" pitchFamily="34" charset="-12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fade">
                                      <p:cBhvr>
                                        <p:cTn id="7" dur="2000"/>
                                        <p:tgtEl>
                                          <p:spTgt spid="593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9395">
                                            <p:txEl>
                                              <p:pRg st="1" end="1"/>
                                            </p:txEl>
                                          </p:spTgt>
                                        </p:tgtEl>
                                        <p:attrNameLst>
                                          <p:attrName>style.visibility</p:attrName>
                                        </p:attrNameLst>
                                      </p:cBhvr>
                                      <p:to>
                                        <p:strVal val="visible"/>
                                      </p:to>
                                    </p:set>
                                    <p:animEffect transition="in" filter="fade">
                                      <p:cBhvr>
                                        <p:cTn id="12" dur="2000"/>
                                        <p:tgtEl>
                                          <p:spTgt spid="593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9395">
                                            <p:txEl>
                                              <p:pRg st="3" end="3"/>
                                            </p:txEl>
                                          </p:spTgt>
                                        </p:tgtEl>
                                        <p:attrNameLst>
                                          <p:attrName>style.visibility</p:attrName>
                                        </p:attrNameLst>
                                      </p:cBhvr>
                                      <p:to>
                                        <p:strVal val="visible"/>
                                      </p:to>
                                    </p:set>
                                    <p:animEffect transition="in" filter="fade">
                                      <p:cBhvr>
                                        <p:cTn id="17" dur="2000"/>
                                        <p:tgtEl>
                                          <p:spTgt spid="5939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9395">
                                            <p:txEl>
                                              <p:pRg st="4" end="4"/>
                                            </p:txEl>
                                          </p:spTgt>
                                        </p:tgtEl>
                                        <p:attrNameLst>
                                          <p:attrName>style.visibility</p:attrName>
                                        </p:attrNameLst>
                                      </p:cBhvr>
                                      <p:to>
                                        <p:strVal val="visible"/>
                                      </p:to>
                                    </p:set>
                                    <p:animEffect transition="in" filter="fade">
                                      <p:cBhvr>
                                        <p:cTn id="22" dur="2000"/>
                                        <p:tgtEl>
                                          <p:spTgt spid="5939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9395">
                                            <p:txEl>
                                              <p:pRg st="6" end="6"/>
                                            </p:txEl>
                                          </p:spTgt>
                                        </p:tgtEl>
                                        <p:attrNameLst>
                                          <p:attrName>style.visibility</p:attrName>
                                        </p:attrNameLst>
                                      </p:cBhvr>
                                      <p:to>
                                        <p:strVal val="visible"/>
                                      </p:to>
                                    </p:set>
                                    <p:animEffect transition="in" filter="fade">
                                      <p:cBhvr>
                                        <p:cTn id="27" dur="2000"/>
                                        <p:tgtEl>
                                          <p:spTgt spid="5939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9395">
                                            <p:txEl>
                                              <p:pRg st="7" end="7"/>
                                            </p:txEl>
                                          </p:spTgt>
                                        </p:tgtEl>
                                        <p:attrNameLst>
                                          <p:attrName>style.visibility</p:attrName>
                                        </p:attrNameLst>
                                      </p:cBhvr>
                                      <p:to>
                                        <p:strVal val="visible"/>
                                      </p:to>
                                    </p:set>
                                    <p:animEffect transition="in" filter="fade">
                                      <p:cBhvr>
                                        <p:cTn id="32" dur="2000"/>
                                        <p:tgtEl>
                                          <p:spTgt spid="593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ubrik 1"/>
          <p:cNvSpPr>
            <a:spLocks noGrp="1"/>
          </p:cNvSpPr>
          <p:nvPr>
            <p:ph type="title"/>
          </p:nvPr>
        </p:nvSpPr>
        <p:spPr>
          <a:xfrm>
            <a:off x="719138" y="0"/>
            <a:ext cx="8363272" cy="1066800"/>
          </a:xfrm>
        </p:spPr>
        <p:txBody>
          <a:bodyPr/>
          <a:lstStyle/>
          <a:p>
            <a:r>
              <a:rPr lang="sv-SE" dirty="0" smtClean="0"/>
              <a:t>Säkerhetskultur i olycksutredningar</a:t>
            </a:r>
          </a:p>
        </p:txBody>
      </p:sp>
      <p:sp>
        <p:nvSpPr>
          <p:cNvPr id="13316" name="Platshållare för datum 3"/>
          <p:cNvSpPr>
            <a:spLocks noGrp="1"/>
          </p:cNvSpPr>
          <p:nvPr>
            <p:ph type="dt" sz="quarter" idx="10"/>
          </p:nvPr>
        </p:nvSpPr>
        <p:spPr bwMode="auto">
          <a:noFill/>
          <a:ln>
            <a:miter lim="800000"/>
            <a:headEnd/>
            <a:tailEnd/>
          </a:ln>
        </p:spPr>
        <p:txBody>
          <a:bodyPr/>
          <a:lstStyle/>
          <a:p>
            <a:fld id="{2310E44C-B64A-4BA4-828B-D95C4C8CEDDC}" type="datetime1">
              <a:rPr lang="sv-SE" smtClean="0">
                <a:ea typeface="ＭＳ Ｐゴシック" pitchFamily="34" charset="-128"/>
              </a:rPr>
              <a:pPr/>
              <a:t>2016-04-20</a:t>
            </a:fld>
            <a:endParaRPr lang="sv-SE" smtClean="0">
              <a:ea typeface="ＭＳ Ｐゴシック" pitchFamily="34" charset="-128"/>
            </a:endParaRPr>
          </a:p>
        </p:txBody>
      </p:sp>
      <p:sp>
        <p:nvSpPr>
          <p:cNvPr id="13317" name="Platshållare för bildnummer 4"/>
          <p:cNvSpPr>
            <a:spLocks noGrp="1"/>
          </p:cNvSpPr>
          <p:nvPr>
            <p:ph type="sldNum" sz="quarter" idx="11"/>
          </p:nvPr>
        </p:nvSpPr>
        <p:spPr bwMode="auto">
          <a:noFill/>
          <a:ln>
            <a:miter lim="800000"/>
            <a:headEnd/>
            <a:tailEnd/>
          </a:ln>
        </p:spPr>
        <p:txBody>
          <a:bodyPr/>
          <a:lstStyle/>
          <a:p>
            <a:fld id="{63A47ABC-3995-4A39-AB21-F07A590E19E7}" type="slidenum">
              <a:rPr lang="sv-SE" smtClean="0">
                <a:ea typeface="ＭＳ Ｐゴシック" pitchFamily="34" charset="-128"/>
              </a:rPr>
              <a:pPr/>
              <a:t>14</a:t>
            </a:fld>
            <a:endParaRPr lang="sv-SE" smtClean="0">
              <a:ea typeface="ＭＳ Ｐゴシック" pitchFamily="34" charset="-128"/>
            </a:endParaRPr>
          </a:p>
        </p:txBody>
      </p:sp>
      <p:pic>
        <p:nvPicPr>
          <p:cNvPr id="2050" name="Picture 2"/>
          <p:cNvPicPr>
            <a:picLocks noChangeAspect="1" noChangeArrowheads="1"/>
          </p:cNvPicPr>
          <p:nvPr/>
        </p:nvPicPr>
        <p:blipFill>
          <a:blip r:embed="rId3"/>
          <a:srcRect/>
          <a:stretch>
            <a:fillRect/>
          </a:stretch>
        </p:blipFill>
        <p:spPr bwMode="auto">
          <a:xfrm>
            <a:off x="971600" y="1484784"/>
            <a:ext cx="3090412" cy="18000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1027" name="Picture 3"/>
          <p:cNvPicPr>
            <a:picLocks noChangeAspect="1" noChangeArrowheads="1"/>
          </p:cNvPicPr>
          <p:nvPr/>
        </p:nvPicPr>
        <p:blipFill>
          <a:blip r:embed="rId4"/>
          <a:srcRect/>
          <a:stretch>
            <a:fillRect/>
          </a:stretch>
        </p:blipFill>
        <p:spPr bwMode="auto">
          <a:xfrm>
            <a:off x="1043608" y="3749628"/>
            <a:ext cx="2879835" cy="19080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3" name="Picture 4"/>
          <p:cNvPicPr>
            <a:picLocks noChangeAspect="1" noChangeArrowheads="1"/>
          </p:cNvPicPr>
          <p:nvPr/>
        </p:nvPicPr>
        <p:blipFill>
          <a:blip r:embed="rId5"/>
          <a:srcRect/>
          <a:stretch>
            <a:fillRect/>
          </a:stretch>
        </p:blipFill>
        <p:spPr bwMode="auto">
          <a:xfrm>
            <a:off x="5242337" y="3857628"/>
            <a:ext cx="2621725" cy="18000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9" name="textruta 8"/>
          <p:cNvSpPr txBox="1"/>
          <p:nvPr/>
        </p:nvSpPr>
        <p:spPr>
          <a:xfrm>
            <a:off x="971600" y="3284784"/>
            <a:ext cx="3090412" cy="369332"/>
          </a:xfrm>
          <a:prstGeom prst="rect">
            <a:avLst/>
          </a:prstGeom>
          <a:noFill/>
        </p:spPr>
        <p:txBody>
          <a:bodyPr wrap="square" rtlCol="0">
            <a:spAutoFit/>
          </a:bodyPr>
          <a:lstStyle/>
          <a:p>
            <a:r>
              <a:rPr lang="sv-SE" dirty="0" smtClean="0"/>
              <a:t>Kollision mellan två fartyg</a:t>
            </a:r>
            <a:endParaRPr lang="sv-SE" dirty="0"/>
          </a:p>
        </p:txBody>
      </p:sp>
      <p:sp>
        <p:nvSpPr>
          <p:cNvPr id="10" name="textruta 9"/>
          <p:cNvSpPr txBox="1"/>
          <p:nvPr/>
        </p:nvSpPr>
        <p:spPr>
          <a:xfrm>
            <a:off x="5137112" y="3284784"/>
            <a:ext cx="2726950" cy="369332"/>
          </a:xfrm>
          <a:prstGeom prst="rect">
            <a:avLst/>
          </a:prstGeom>
          <a:noFill/>
        </p:spPr>
        <p:txBody>
          <a:bodyPr wrap="square" rtlCol="0">
            <a:spAutoFit/>
          </a:bodyPr>
          <a:lstStyle/>
          <a:p>
            <a:r>
              <a:rPr lang="sv-SE" dirty="0" smtClean="0"/>
              <a:t>Kebnekaise 2012</a:t>
            </a:r>
            <a:endParaRPr lang="sv-SE" dirty="0"/>
          </a:p>
        </p:txBody>
      </p:sp>
      <p:sp>
        <p:nvSpPr>
          <p:cNvPr id="12" name="textruta 11"/>
          <p:cNvSpPr txBox="1"/>
          <p:nvPr/>
        </p:nvSpPr>
        <p:spPr>
          <a:xfrm>
            <a:off x="971600" y="5657628"/>
            <a:ext cx="3528392" cy="369332"/>
          </a:xfrm>
          <a:prstGeom prst="rect">
            <a:avLst/>
          </a:prstGeom>
          <a:noFill/>
        </p:spPr>
        <p:txBody>
          <a:bodyPr wrap="square" rtlCol="0">
            <a:spAutoFit/>
          </a:bodyPr>
          <a:lstStyle/>
          <a:p>
            <a:r>
              <a:rPr lang="sv-SE" dirty="0" smtClean="0"/>
              <a:t>Kollision mellan två bussar 2007</a:t>
            </a:r>
            <a:endParaRPr lang="sv-SE" dirty="0"/>
          </a:p>
        </p:txBody>
      </p:sp>
      <p:sp>
        <p:nvSpPr>
          <p:cNvPr id="13" name="textruta 12"/>
          <p:cNvSpPr txBox="1"/>
          <p:nvPr/>
        </p:nvSpPr>
        <p:spPr>
          <a:xfrm>
            <a:off x="5137112" y="5657628"/>
            <a:ext cx="2726950" cy="369332"/>
          </a:xfrm>
          <a:prstGeom prst="rect">
            <a:avLst/>
          </a:prstGeom>
          <a:noFill/>
        </p:spPr>
        <p:txBody>
          <a:bodyPr wrap="square" rtlCol="0">
            <a:spAutoFit/>
          </a:bodyPr>
          <a:lstStyle/>
          <a:p>
            <a:r>
              <a:rPr lang="sv-SE" dirty="0" smtClean="0"/>
              <a:t>Brand i tunneltåg 2005</a:t>
            </a:r>
            <a:endParaRPr lang="sv-SE" dirty="0"/>
          </a:p>
        </p:txBody>
      </p:sp>
      <p:pic>
        <p:nvPicPr>
          <p:cNvPr id="14" name="Picture 3"/>
          <p:cNvPicPr>
            <a:picLocks noChangeAspect="1" noChangeArrowheads="1"/>
          </p:cNvPicPr>
          <p:nvPr/>
        </p:nvPicPr>
        <p:blipFill>
          <a:blip r:embed="rId6"/>
          <a:srcRect/>
          <a:stretch>
            <a:fillRect/>
          </a:stretch>
        </p:blipFill>
        <p:spPr bwMode="auto">
          <a:xfrm>
            <a:off x="4670801" y="1484784"/>
            <a:ext cx="3276770" cy="18000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15" name="Picture 5"/>
          <p:cNvPicPr>
            <a:picLocks noChangeAspect="1" noChangeArrowheads="1"/>
          </p:cNvPicPr>
          <p:nvPr/>
        </p:nvPicPr>
        <p:blipFill>
          <a:blip r:embed="rId7"/>
          <a:srcRect/>
          <a:stretch>
            <a:fillRect/>
          </a:stretch>
        </p:blipFill>
        <p:spPr bwMode="auto">
          <a:xfrm>
            <a:off x="5143313" y="2348784"/>
            <a:ext cx="2236975" cy="9360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Kombination av reaktivt och proaktivt? </a:t>
            </a:r>
            <a:endParaRPr lang="sv-SE" dirty="0"/>
          </a:p>
        </p:txBody>
      </p:sp>
      <p:sp>
        <p:nvSpPr>
          <p:cNvPr id="3" name="Platshållare för innehåll 2"/>
          <p:cNvSpPr>
            <a:spLocks noGrp="1"/>
          </p:cNvSpPr>
          <p:nvPr>
            <p:ph idx="1"/>
          </p:nvPr>
        </p:nvSpPr>
        <p:spPr/>
        <p:txBody>
          <a:bodyPr/>
          <a:lstStyle/>
          <a:p>
            <a:pPr>
              <a:buClr>
                <a:schemeClr val="accent1"/>
              </a:buClr>
              <a:buFont typeface="Arial" pitchFamily="34" charset="0"/>
              <a:buChar char="•"/>
            </a:pPr>
            <a:r>
              <a:rPr lang="sv-SE" sz="2800" b="1" dirty="0" smtClean="0"/>
              <a:t>Reaktivt:</a:t>
            </a:r>
          </a:p>
          <a:p>
            <a:pPr>
              <a:buClr>
                <a:schemeClr val="accent1"/>
              </a:buClr>
              <a:buNone/>
            </a:pPr>
            <a:r>
              <a:rPr lang="sv-SE" b="1" dirty="0" smtClean="0">
                <a:solidFill>
                  <a:schemeClr val="accent1"/>
                </a:solidFill>
              </a:rPr>
              <a:t>    </a:t>
            </a:r>
            <a:r>
              <a:rPr lang="sv-SE" dirty="0" smtClean="0">
                <a:solidFill>
                  <a:schemeClr val="accent1"/>
                </a:solidFill>
              </a:rPr>
              <a:t> - Att omhänderta rekommendationer som SHK ger till oss </a:t>
            </a:r>
            <a:r>
              <a:rPr lang="sv-SE" i="1" u="sng" dirty="0" smtClean="0">
                <a:solidFill>
                  <a:schemeClr val="accent1"/>
                </a:solidFill>
              </a:rPr>
              <a:t>efter</a:t>
            </a:r>
            <a:r>
              <a:rPr lang="sv-SE" dirty="0" smtClean="0">
                <a:solidFill>
                  <a:schemeClr val="accent1"/>
                </a:solidFill>
              </a:rPr>
              <a:t> att olyckor och tillbud inträffat?</a:t>
            </a:r>
          </a:p>
          <a:p>
            <a:pPr>
              <a:buClr>
                <a:schemeClr val="accent1"/>
              </a:buClr>
            </a:pPr>
            <a:endParaRPr lang="sv-SE" sz="2000" dirty="0" smtClean="0"/>
          </a:p>
          <a:p>
            <a:pPr>
              <a:buClr>
                <a:schemeClr val="accent1"/>
              </a:buClr>
            </a:pPr>
            <a:endParaRPr lang="sv-SE" sz="2000" dirty="0" smtClean="0"/>
          </a:p>
          <a:p>
            <a:pPr>
              <a:buClr>
                <a:schemeClr val="accent1"/>
              </a:buClr>
              <a:buFont typeface="Arial" pitchFamily="34" charset="0"/>
              <a:buChar char="•"/>
            </a:pPr>
            <a:r>
              <a:rPr lang="sv-SE" sz="2800" b="1" dirty="0" smtClean="0"/>
              <a:t>Proaktivt:</a:t>
            </a:r>
          </a:p>
          <a:p>
            <a:pPr>
              <a:buClr>
                <a:schemeClr val="accent1"/>
              </a:buClr>
              <a:buNone/>
            </a:pPr>
            <a:r>
              <a:rPr lang="sv-SE" dirty="0" smtClean="0"/>
              <a:t>     </a:t>
            </a:r>
            <a:r>
              <a:rPr lang="sv-SE" dirty="0" smtClean="0">
                <a:solidFill>
                  <a:schemeClr val="accent1"/>
                </a:solidFill>
              </a:rPr>
              <a:t>- Att bedöma tillståndshavares säkerhetskultur i syfte att </a:t>
            </a:r>
            <a:r>
              <a:rPr lang="sv-SE" i="1" u="sng" dirty="0" smtClean="0">
                <a:solidFill>
                  <a:schemeClr val="accent1"/>
                </a:solidFill>
              </a:rPr>
              <a:t>förebygga</a:t>
            </a:r>
            <a:r>
              <a:rPr lang="sv-SE" dirty="0" smtClean="0">
                <a:solidFill>
                  <a:schemeClr val="accent1"/>
                </a:solidFill>
              </a:rPr>
              <a:t> olyckor och tillbud?</a:t>
            </a:r>
          </a:p>
          <a:p>
            <a:pPr>
              <a:buClr>
                <a:schemeClr val="accent1"/>
              </a:buClr>
              <a:buNone/>
            </a:pPr>
            <a:r>
              <a:rPr lang="sv-SE" dirty="0" smtClean="0"/>
              <a:t>    </a:t>
            </a:r>
          </a:p>
          <a:p>
            <a:pPr>
              <a:buClr>
                <a:schemeClr val="accent1"/>
              </a:buClr>
            </a:pPr>
            <a:endParaRPr lang="sv-SE" dirty="0"/>
          </a:p>
        </p:txBody>
      </p:sp>
      <p:sp>
        <p:nvSpPr>
          <p:cNvPr id="4" name="Platshållare för datum 3"/>
          <p:cNvSpPr>
            <a:spLocks noGrp="1"/>
          </p:cNvSpPr>
          <p:nvPr>
            <p:ph type="dt" sz="half" idx="10"/>
          </p:nvPr>
        </p:nvSpPr>
        <p:spPr/>
        <p:txBody>
          <a:bodyPr/>
          <a:lstStyle/>
          <a:p>
            <a:pPr>
              <a:defRPr/>
            </a:pPr>
            <a:fld id="{7F33A9E3-7FF9-4445-837E-C2356E0D18F5}" type="datetime1">
              <a:rPr lang="sv-SE" smtClean="0"/>
              <a:pPr>
                <a:defRPr/>
              </a:pPr>
              <a:t>2016-04-20</a:t>
            </a:fld>
            <a:endParaRPr lang="sv-SE"/>
          </a:p>
        </p:txBody>
      </p:sp>
      <p:sp>
        <p:nvSpPr>
          <p:cNvPr id="5" name="Platshållare för bildnummer 4"/>
          <p:cNvSpPr>
            <a:spLocks noGrp="1"/>
          </p:cNvSpPr>
          <p:nvPr>
            <p:ph type="sldNum" sz="quarter" idx="11"/>
          </p:nvPr>
        </p:nvSpPr>
        <p:spPr/>
        <p:txBody>
          <a:bodyPr/>
          <a:lstStyle/>
          <a:p>
            <a:pPr>
              <a:defRPr/>
            </a:pPr>
            <a:fld id="{D8269BA4-3FF9-426A-A809-7F2D4A22D06A}" type="slidenum">
              <a:rPr lang="sv-SE" smtClean="0"/>
              <a:pPr>
                <a:defRPr/>
              </a:pPr>
              <a:t>15</a:t>
            </a:fld>
            <a:endParaRPr lang="sv-SE"/>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200" dirty="0" smtClean="0"/>
              <a:t>Organisation – säkerhetsledningssystem </a:t>
            </a:r>
            <a:endParaRPr lang="sv-SE" sz="3200" dirty="0"/>
          </a:p>
        </p:txBody>
      </p:sp>
      <p:sp>
        <p:nvSpPr>
          <p:cNvPr id="3" name="Platshållare för innehåll 2"/>
          <p:cNvSpPr>
            <a:spLocks noGrp="1"/>
          </p:cNvSpPr>
          <p:nvPr>
            <p:ph sz="half" idx="1"/>
          </p:nvPr>
        </p:nvSpPr>
        <p:spPr/>
        <p:txBody>
          <a:bodyPr/>
          <a:lstStyle/>
          <a:p>
            <a:endParaRPr lang="sv-SE"/>
          </a:p>
        </p:txBody>
      </p:sp>
      <p:sp>
        <p:nvSpPr>
          <p:cNvPr id="4" name="Platshållare för innehåll 3"/>
          <p:cNvSpPr>
            <a:spLocks noGrp="1"/>
          </p:cNvSpPr>
          <p:nvPr>
            <p:ph sz="half" idx="2"/>
          </p:nvPr>
        </p:nvSpPr>
        <p:spPr>
          <a:xfrm>
            <a:off x="3707904" y="1341438"/>
            <a:ext cx="5184575" cy="4371975"/>
          </a:xfrm>
        </p:spPr>
        <p:txBody>
          <a:bodyPr/>
          <a:lstStyle/>
          <a:p>
            <a:pPr>
              <a:buFont typeface="Wingdings" pitchFamily="2" charset="2"/>
              <a:buChar char="ü"/>
            </a:pPr>
            <a:r>
              <a:rPr lang="sv-SE" sz="1800" dirty="0" smtClean="0"/>
              <a:t>En säkerhetspolicy underskriven av högsta ledningen i företaget</a:t>
            </a:r>
          </a:p>
          <a:p>
            <a:pPr>
              <a:buFont typeface="Wingdings" pitchFamily="2" charset="2"/>
              <a:buChar char="ü"/>
            </a:pPr>
            <a:r>
              <a:rPr lang="sv-SE" sz="1800" dirty="0" smtClean="0"/>
              <a:t>Identifiering av faror samt ett system för rapportering av händelser inom verksamheten</a:t>
            </a:r>
          </a:p>
          <a:p>
            <a:pPr>
              <a:buFont typeface="Wingdings" pitchFamily="2" charset="2"/>
              <a:buChar char="ü"/>
            </a:pPr>
            <a:r>
              <a:rPr lang="sv-SE" sz="1800" dirty="0" smtClean="0"/>
              <a:t>Riskhantering, dvs. en ständigt pågående process som beskriver vilka risker som finns i verksamheten, analys, åtgärder och uppföljning</a:t>
            </a:r>
          </a:p>
          <a:p>
            <a:pPr>
              <a:buFont typeface="Wingdings" pitchFamily="2" charset="2"/>
              <a:buChar char="ü"/>
            </a:pPr>
            <a:r>
              <a:rPr lang="sv-SE" sz="1800" dirty="0" smtClean="0"/>
              <a:t>Mätning och utvärdering av verksamhetens säkerhetsutveckling samt en strävan efter ständig förbättring</a:t>
            </a:r>
          </a:p>
          <a:p>
            <a:pPr>
              <a:buFont typeface="Wingdings" pitchFamily="2" charset="2"/>
              <a:buChar char="ü"/>
            </a:pPr>
            <a:r>
              <a:rPr lang="sv-SE" sz="1800" dirty="0" smtClean="0"/>
              <a:t>Utbildning samt ett aktivt arbete för att sprida en god säkerhetskultur samt information om konkreta risker i verksamheten</a:t>
            </a:r>
            <a:endParaRPr lang="sv-SE" sz="1800" dirty="0"/>
          </a:p>
        </p:txBody>
      </p:sp>
      <p:sp>
        <p:nvSpPr>
          <p:cNvPr id="5" name="Platshållare för datum 4"/>
          <p:cNvSpPr>
            <a:spLocks noGrp="1"/>
          </p:cNvSpPr>
          <p:nvPr>
            <p:ph type="dt" sz="half" idx="10"/>
          </p:nvPr>
        </p:nvSpPr>
        <p:spPr/>
        <p:txBody>
          <a:bodyPr/>
          <a:lstStyle/>
          <a:p>
            <a:pPr>
              <a:defRPr/>
            </a:pPr>
            <a:fld id="{59F8EA5B-431C-4FA9-A7B9-65C04E199371}" type="datetime1">
              <a:rPr lang="sv-SE" smtClean="0"/>
              <a:pPr>
                <a:defRPr/>
              </a:pPr>
              <a:t>2016-04-20</a:t>
            </a:fld>
            <a:endParaRPr lang="sv-SE"/>
          </a:p>
        </p:txBody>
      </p:sp>
      <p:sp>
        <p:nvSpPr>
          <p:cNvPr id="6" name="Platshållare för bildnummer 5"/>
          <p:cNvSpPr>
            <a:spLocks noGrp="1"/>
          </p:cNvSpPr>
          <p:nvPr>
            <p:ph type="sldNum" sz="quarter" idx="11"/>
          </p:nvPr>
        </p:nvSpPr>
        <p:spPr/>
        <p:txBody>
          <a:bodyPr/>
          <a:lstStyle/>
          <a:p>
            <a:pPr>
              <a:defRPr/>
            </a:pPr>
            <a:fld id="{44D0B000-AD97-4F7D-99E4-764384C75206}" type="slidenum">
              <a:rPr lang="sv-SE" smtClean="0"/>
              <a:pPr>
                <a:defRPr/>
              </a:pPr>
              <a:t>16</a:t>
            </a:fld>
            <a:endParaRPr lang="sv-SE"/>
          </a:p>
        </p:txBody>
      </p:sp>
      <p:pic>
        <p:nvPicPr>
          <p:cNvPr id="7" name="Picture 2" descr="annex19coverexecpage.png"/>
          <p:cNvPicPr>
            <a:picLocks noChangeAspect="1" noChangeArrowheads="1"/>
          </p:cNvPicPr>
          <p:nvPr/>
        </p:nvPicPr>
        <p:blipFill>
          <a:blip r:embed="rId2"/>
          <a:srcRect/>
          <a:stretch>
            <a:fillRect/>
          </a:stretch>
        </p:blipFill>
        <p:spPr bwMode="auto">
          <a:xfrm>
            <a:off x="467544" y="1700808"/>
            <a:ext cx="3028817" cy="3816000"/>
          </a:xfrm>
          <a:prstGeom prst="rect">
            <a:avLst/>
          </a:prstGeom>
          <a:noFill/>
          <a:ln>
            <a:noFill/>
          </a:ln>
        </p:spPr>
      </p:pic>
      <p:sp>
        <p:nvSpPr>
          <p:cNvPr id="8" name="Rektangel med rundade hörn 7"/>
          <p:cNvSpPr/>
          <p:nvPr/>
        </p:nvSpPr>
        <p:spPr bwMode="auto">
          <a:xfrm>
            <a:off x="1403648" y="2553754"/>
            <a:ext cx="6336704" cy="1234008"/>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algn="ctr" defTabSz="914400" eaLnBrk="0" hangingPunct="0"/>
            <a:r>
              <a:rPr lang="sv-SE" sz="2400" dirty="0" smtClean="0"/>
              <a:t>En god säkerhetskultur är avgörande för att organisationen ska nå framgång i sitt säkerhetsarbete </a:t>
            </a:r>
            <a:endParaRPr kumimoji="0" lang="sv-SE" sz="2400" b="0" i="0" u="none" strike="noStrike" cap="none" normalizeH="0" baseline="0" dirty="0" smtClean="0">
              <a:ln>
                <a:noFill/>
              </a:ln>
              <a:solidFill>
                <a:schemeClr val="tx1"/>
              </a:solidFill>
              <a:effectLst/>
              <a:latin typeface="Arial" charset="0"/>
              <a:ea typeface="ＭＳ Ｐゴシック" pitchFamily="-65" charset="-128"/>
            </a:endParaRPr>
          </a:p>
        </p:txBody>
      </p:sp>
      <p:sp>
        <p:nvSpPr>
          <p:cNvPr id="9" name="Rektangel med rundade hörn 8"/>
          <p:cNvSpPr/>
          <p:nvPr/>
        </p:nvSpPr>
        <p:spPr bwMode="auto">
          <a:xfrm>
            <a:off x="1043608" y="2276872"/>
            <a:ext cx="7056784" cy="2448272"/>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algn="ctr"/>
            <a:r>
              <a:rPr lang="sv-SE" sz="2400" dirty="0" smtClean="0"/>
              <a:t>Säkerhetskultur handlar om en organisations gemensamma sätt att tänka och agera i förhållande till risk och säkerhet, dvs. hur en organisation prioriterar och faktiskt arbetar med risker och säkerhet kopplat till sin verksamhet. </a:t>
            </a:r>
            <a:endParaRPr lang="sv-SE" sz="2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20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20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20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bg/>
                                          </p:spTgt>
                                        </p:tgtEl>
                                        <p:attrNameLst>
                                          <p:attrName>style.visibility</p:attrName>
                                        </p:attrNameLst>
                                      </p:cBhvr>
                                      <p:to>
                                        <p:strVal val="visible"/>
                                      </p:to>
                                    </p:set>
                                    <p:animEffect transition="in" filter="fade">
                                      <p:cBhvr>
                                        <p:cTn id="24" dur="2000"/>
                                        <p:tgtEl>
                                          <p:spTgt spid="8">
                                            <p:bg/>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2000"/>
                                        <p:tgtEl>
                                          <p:spTgt spid="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
                                            <p:bg/>
                                          </p:spTgt>
                                        </p:tgtEl>
                                        <p:attrNameLst>
                                          <p:attrName>style.visibility</p:attrName>
                                        </p:attrNameLst>
                                      </p:cBhvr>
                                      <p:to>
                                        <p:strVal val="visible"/>
                                      </p:to>
                                    </p:set>
                                    <p:animEffect transition="in" filter="wipe(down)">
                                      <p:cBhvr>
                                        <p:cTn id="34" dur="500"/>
                                        <p:tgtEl>
                                          <p:spTgt spid="9">
                                            <p:bg/>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wipe(down)">
                                      <p:cBhvr>
                                        <p:cTn id="39"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8" grpId="0" build="p" animBg="1"/>
      <p:bldP spid="9"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Viktiga grundfrågor i riskhantering (organisation, t.ex. ATO, flygbolag)</a:t>
            </a:r>
            <a:endParaRPr lang="sv-SE" dirty="0"/>
          </a:p>
        </p:txBody>
      </p:sp>
      <p:sp>
        <p:nvSpPr>
          <p:cNvPr id="3" name="Platshållare för innehåll 2"/>
          <p:cNvSpPr>
            <a:spLocks noGrp="1"/>
          </p:cNvSpPr>
          <p:nvPr>
            <p:ph idx="1"/>
          </p:nvPr>
        </p:nvSpPr>
        <p:spPr/>
        <p:txBody>
          <a:bodyPr/>
          <a:lstStyle/>
          <a:p>
            <a:pPr marL="457200" indent="-457200">
              <a:buClr>
                <a:schemeClr val="accent1"/>
              </a:buClr>
              <a:buFont typeface="+mj-lt"/>
              <a:buAutoNum type="arabicPeriod"/>
            </a:pPr>
            <a:r>
              <a:rPr lang="sv-SE" sz="2000" dirty="0" smtClean="0">
                <a:solidFill>
                  <a:schemeClr val="accent1"/>
                </a:solidFill>
              </a:rPr>
              <a:t>Vilka är de största riskerna i vår verksamhet idag? </a:t>
            </a:r>
          </a:p>
          <a:p>
            <a:pPr marL="457200" indent="-457200">
              <a:buClr>
                <a:schemeClr val="accent1"/>
              </a:buClr>
              <a:buFont typeface="+mj-lt"/>
              <a:buAutoNum type="arabicPeriod"/>
            </a:pPr>
            <a:endParaRPr lang="sv-SE" sz="2000" dirty="0" smtClean="0">
              <a:solidFill>
                <a:schemeClr val="accent1"/>
              </a:solidFill>
            </a:endParaRPr>
          </a:p>
          <a:p>
            <a:pPr marL="457200" indent="-457200">
              <a:buClr>
                <a:schemeClr val="accent1"/>
              </a:buClr>
              <a:buFont typeface="+mj-lt"/>
              <a:buAutoNum type="arabicPeriod"/>
            </a:pPr>
            <a:r>
              <a:rPr lang="sv-SE" sz="2000" dirty="0" smtClean="0">
                <a:solidFill>
                  <a:schemeClr val="accent1"/>
                </a:solidFill>
              </a:rPr>
              <a:t>Hur vet vi det?</a:t>
            </a:r>
          </a:p>
          <a:p>
            <a:pPr marL="457200" indent="-457200">
              <a:buClr>
                <a:schemeClr val="accent1"/>
              </a:buClr>
              <a:buFont typeface="+mj-lt"/>
              <a:buAutoNum type="arabicPeriod"/>
            </a:pPr>
            <a:endParaRPr lang="sv-SE" sz="2000" dirty="0" smtClean="0">
              <a:solidFill>
                <a:schemeClr val="accent1"/>
              </a:solidFill>
            </a:endParaRPr>
          </a:p>
          <a:p>
            <a:pPr marL="457200" indent="-457200">
              <a:buClr>
                <a:schemeClr val="accent1"/>
              </a:buClr>
              <a:buFont typeface="+mj-lt"/>
              <a:buAutoNum type="arabicPeriod"/>
            </a:pPr>
            <a:r>
              <a:rPr lang="sv-SE" sz="2000" dirty="0" smtClean="0">
                <a:solidFill>
                  <a:schemeClr val="accent1"/>
                </a:solidFill>
              </a:rPr>
              <a:t>Vilka riskreducerande åtgärder tar vi?</a:t>
            </a:r>
          </a:p>
          <a:p>
            <a:pPr marL="457200" indent="-457200">
              <a:buClr>
                <a:schemeClr val="accent1"/>
              </a:buClr>
              <a:buFont typeface="+mj-lt"/>
              <a:buAutoNum type="arabicPeriod"/>
            </a:pPr>
            <a:endParaRPr lang="sv-SE" sz="2000" dirty="0" smtClean="0">
              <a:solidFill>
                <a:schemeClr val="accent1"/>
              </a:solidFill>
            </a:endParaRPr>
          </a:p>
          <a:p>
            <a:pPr marL="457200" indent="-457200">
              <a:buClr>
                <a:schemeClr val="accent1"/>
              </a:buClr>
              <a:buFont typeface="+mj-lt"/>
              <a:buAutoNum type="arabicPeriod"/>
            </a:pPr>
            <a:r>
              <a:rPr lang="sv-SE" sz="2000" dirty="0" smtClean="0">
                <a:solidFill>
                  <a:schemeClr val="accent1"/>
                </a:solidFill>
              </a:rPr>
              <a:t>Hur bedömer vi effekten av dessa åtgärder?</a:t>
            </a:r>
          </a:p>
          <a:p>
            <a:pPr marL="457200" indent="-457200">
              <a:buClr>
                <a:schemeClr val="accent1"/>
              </a:buClr>
              <a:buFont typeface="+mj-lt"/>
              <a:buAutoNum type="arabicPeriod"/>
            </a:pPr>
            <a:endParaRPr lang="sv-SE" sz="2000" dirty="0" smtClean="0">
              <a:solidFill>
                <a:schemeClr val="accent1"/>
              </a:solidFill>
            </a:endParaRPr>
          </a:p>
          <a:p>
            <a:pPr marL="457200" indent="-457200">
              <a:buClr>
                <a:schemeClr val="accent1"/>
              </a:buClr>
              <a:buFont typeface="+mj-lt"/>
              <a:buAutoNum type="arabicPeriod"/>
            </a:pPr>
            <a:r>
              <a:rPr lang="sv-SE" sz="2000" dirty="0" smtClean="0">
                <a:solidFill>
                  <a:schemeClr val="accent1"/>
                </a:solidFill>
              </a:rPr>
              <a:t>Hur sprider vi den här informationen inom företaget?</a:t>
            </a:r>
          </a:p>
          <a:p>
            <a:pPr marL="457200" indent="-457200">
              <a:buClr>
                <a:schemeClr val="accent1"/>
              </a:buClr>
              <a:buFont typeface="+mj-lt"/>
              <a:buAutoNum type="arabicPeriod"/>
            </a:pPr>
            <a:endParaRPr lang="sv-SE" sz="2000" dirty="0" smtClean="0">
              <a:solidFill>
                <a:schemeClr val="accent1"/>
              </a:solidFill>
            </a:endParaRPr>
          </a:p>
          <a:p>
            <a:pPr marL="457200" indent="-457200">
              <a:buClr>
                <a:schemeClr val="accent1"/>
              </a:buClr>
              <a:buFont typeface="+mj-lt"/>
              <a:buAutoNum type="arabicPeriod"/>
            </a:pPr>
            <a:r>
              <a:rPr lang="sv-SE" sz="2000" dirty="0" smtClean="0">
                <a:solidFill>
                  <a:schemeClr val="accent1"/>
                </a:solidFill>
              </a:rPr>
              <a:t>Vem/vilka inom organisationen arbetar aktivt och fortlöpande med säkerhetsfrågorna?</a:t>
            </a:r>
            <a:endParaRPr lang="sv-SE" sz="2000" dirty="0">
              <a:solidFill>
                <a:schemeClr val="accent1"/>
              </a:solidFill>
            </a:endParaRPr>
          </a:p>
        </p:txBody>
      </p:sp>
      <p:sp>
        <p:nvSpPr>
          <p:cNvPr id="4" name="Platshållare för datum 3"/>
          <p:cNvSpPr>
            <a:spLocks noGrp="1"/>
          </p:cNvSpPr>
          <p:nvPr>
            <p:ph type="dt" sz="half" idx="10"/>
          </p:nvPr>
        </p:nvSpPr>
        <p:spPr/>
        <p:txBody>
          <a:bodyPr/>
          <a:lstStyle/>
          <a:p>
            <a:pPr>
              <a:defRPr/>
            </a:pPr>
            <a:fld id="{47AD9333-ECF0-4A95-A14A-AAA3A37E7C73}" type="datetime1">
              <a:rPr lang="sv-SE" smtClean="0"/>
              <a:pPr>
                <a:defRPr/>
              </a:pPr>
              <a:t>2016-04-20</a:t>
            </a:fld>
            <a:endParaRPr lang="sv-SE"/>
          </a:p>
        </p:txBody>
      </p:sp>
      <p:sp>
        <p:nvSpPr>
          <p:cNvPr id="5" name="Platshållare för bildnummer 4"/>
          <p:cNvSpPr>
            <a:spLocks noGrp="1"/>
          </p:cNvSpPr>
          <p:nvPr>
            <p:ph type="sldNum" sz="quarter" idx="11"/>
          </p:nvPr>
        </p:nvSpPr>
        <p:spPr/>
        <p:txBody>
          <a:bodyPr/>
          <a:lstStyle/>
          <a:p>
            <a:pPr>
              <a:defRPr/>
            </a:pPr>
            <a:fld id="{F6E4635C-462C-44BD-810D-61ADE2E5072F}" type="slidenum">
              <a:rPr lang="sv-SE" smtClean="0"/>
              <a:pPr>
                <a:defRPr/>
              </a:pPr>
              <a:t>17</a:t>
            </a:fld>
            <a:endParaRPr lang="sv-SE"/>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20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2000"/>
                                        <p:tgtEl>
                                          <p:spTgt spid="3">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2000"/>
                                        <p:tgtEl>
                                          <p:spTgt spid="3">
                                            <p:txEl>
                                              <p:pRg st="8" end="8"/>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fade">
                                      <p:cBhvr>
                                        <p:cTn id="22"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Viktiga grundfrågor för dig och mig!</a:t>
            </a:r>
            <a:endParaRPr lang="sv-SE" dirty="0"/>
          </a:p>
        </p:txBody>
      </p:sp>
      <p:sp>
        <p:nvSpPr>
          <p:cNvPr id="4" name="Platshållare för datum 3"/>
          <p:cNvSpPr>
            <a:spLocks noGrp="1"/>
          </p:cNvSpPr>
          <p:nvPr>
            <p:ph type="dt" sz="half" idx="10"/>
          </p:nvPr>
        </p:nvSpPr>
        <p:spPr/>
        <p:txBody>
          <a:bodyPr/>
          <a:lstStyle/>
          <a:p>
            <a:pPr>
              <a:defRPr/>
            </a:pPr>
            <a:fld id="{47AD9333-ECF0-4A95-A14A-AAA3A37E7C73}" type="datetime1">
              <a:rPr lang="sv-SE" smtClean="0"/>
              <a:pPr>
                <a:defRPr/>
              </a:pPr>
              <a:t>2016-04-20</a:t>
            </a:fld>
            <a:endParaRPr lang="sv-SE"/>
          </a:p>
        </p:txBody>
      </p:sp>
      <p:sp>
        <p:nvSpPr>
          <p:cNvPr id="5" name="Platshållare för bildnummer 4"/>
          <p:cNvSpPr>
            <a:spLocks noGrp="1"/>
          </p:cNvSpPr>
          <p:nvPr>
            <p:ph type="sldNum" sz="quarter" idx="11"/>
          </p:nvPr>
        </p:nvSpPr>
        <p:spPr/>
        <p:txBody>
          <a:bodyPr/>
          <a:lstStyle/>
          <a:p>
            <a:pPr>
              <a:defRPr/>
            </a:pPr>
            <a:fld id="{F6E4635C-462C-44BD-810D-61ADE2E5072F}" type="slidenum">
              <a:rPr lang="sv-SE" smtClean="0"/>
              <a:pPr>
                <a:defRPr/>
              </a:pPr>
              <a:t>18</a:t>
            </a:fld>
            <a:endParaRPr lang="sv-SE"/>
          </a:p>
        </p:txBody>
      </p:sp>
      <p:sp>
        <p:nvSpPr>
          <p:cNvPr id="6" name="Platshållare för innehåll 2"/>
          <p:cNvSpPr>
            <a:spLocks noGrp="1"/>
          </p:cNvSpPr>
          <p:nvPr>
            <p:ph idx="1"/>
          </p:nvPr>
        </p:nvSpPr>
        <p:spPr>
          <a:xfrm>
            <a:off x="3059832" y="1341438"/>
            <a:ext cx="5626968" cy="4371975"/>
          </a:xfrm>
        </p:spPr>
        <p:txBody>
          <a:bodyPr/>
          <a:lstStyle/>
          <a:p>
            <a:pPr marL="457200" indent="-457200">
              <a:buClr>
                <a:schemeClr val="accent1"/>
              </a:buClr>
              <a:buFont typeface="+mj-lt"/>
              <a:buAutoNum type="arabicPeriod"/>
            </a:pPr>
            <a:r>
              <a:rPr lang="sv-SE" sz="1800" dirty="0" smtClean="0">
                <a:solidFill>
                  <a:schemeClr val="accent1"/>
                </a:solidFill>
              </a:rPr>
              <a:t>Vilka är de största riskerna i </a:t>
            </a:r>
            <a:r>
              <a:rPr lang="sv-SE" sz="1800" dirty="0" smtClean="0">
                <a:solidFill>
                  <a:srgbClr val="FF0000"/>
                </a:solidFill>
              </a:rPr>
              <a:t>mitt flyg/arbetspass idag</a:t>
            </a:r>
            <a:r>
              <a:rPr lang="sv-SE" sz="1800" dirty="0" smtClean="0">
                <a:solidFill>
                  <a:schemeClr val="accent1"/>
                </a:solidFill>
              </a:rPr>
              <a:t>? </a:t>
            </a:r>
          </a:p>
          <a:p>
            <a:pPr marL="457200" indent="-457200">
              <a:buClr>
                <a:schemeClr val="accent1"/>
              </a:buClr>
              <a:buFont typeface="+mj-lt"/>
              <a:buAutoNum type="arabicPeriod"/>
            </a:pPr>
            <a:endParaRPr lang="sv-SE" sz="1800" dirty="0" smtClean="0">
              <a:solidFill>
                <a:schemeClr val="accent1"/>
              </a:solidFill>
            </a:endParaRPr>
          </a:p>
          <a:p>
            <a:pPr marL="457200" indent="-457200">
              <a:buClr>
                <a:schemeClr val="accent1"/>
              </a:buClr>
              <a:buFont typeface="+mj-lt"/>
              <a:buAutoNum type="arabicPeriod"/>
            </a:pPr>
            <a:r>
              <a:rPr lang="sv-SE" sz="1800" dirty="0" smtClean="0">
                <a:solidFill>
                  <a:schemeClr val="accent1"/>
                </a:solidFill>
              </a:rPr>
              <a:t>Hur vet</a:t>
            </a:r>
            <a:r>
              <a:rPr lang="sv-SE" sz="1800" dirty="0" smtClean="0">
                <a:solidFill>
                  <a:srgbClr val="FF0000"/>
                </a:solidFill>
              </a:rPr>
              <a:t> jag </a:t>
            </a:r>
            <a:r>
              <a:rPr lang="sv-SE" sz="1800" dirty="0" smtClean="0">
                <a:solidFill>
                  <a:schemeClr val="accent1"/>
                </a:solidFill>
              </a:rPr>
              <a:t>det?</a:t>
            </a:r>
          </a:p>
          <a:p>
            <a:pPr marL="457200" indent="-457200">
              <a:buClr>
                <a:schemeClr val="accent1"/>
              </a:buClr>
              <a:buFont typeface="+mj-lt"/>
              <a:buAutoNum type="arabicPeriod"/>
            </a:pPr>
            <a:endParaRPr lang="sv-SE" sz="1800" dirty="0" smtClean="0">
              <a:solidFill>
                <a:schemeClr val="accent1"/>
              </a:solidFill>
            </a:endParaRPr>
          </a:p>
          <a:p>
            <a:pPr marL="457200" indent="-457200">
              <a:buClr>
                <a:schemeClr val="accent1"/>
              </a:buClr>
              <a:buFont typeface="+mj-lt"/>
              <a:buAutoNum type="arabicPeriod"/>
            </a:pPr>
            <a:r>
              <a:rPr lang="sv-SE" sz="1800" dirty="0" smtClean="0">
                <a:solidFill>
                  <a:schemeClr val="accent1"/>
                </a:solidFill>
              </a:rPr>
              <a:t>Vilka riskreducerande åtgärder tar </a:t>
            </a:r>
            <a:r>
              <a:rPr lang="sv-SE" sz="1800" dirty="0" smtClean="0">
                <a:solidFill>
                  <a:srgbClr val="FF0000"/>
                </a:solidFill>
              </a:rPr>
              <a:t>jag</a:t>
            </a:r>
            <a:r>
              <a:rPr lang="sv-SE" sz="1800" dirty="0" smtClean="0">
                <a:solidFill>
                  <a:schemeClr val="accent1"/>
                </a:solidFill>
              </a:rPr>
              <a:t>?</a:t>
            </a:r>
          </a:p>
          <a:p>
            <a:pPr marL="457200" indent="-457200">
              <a:buClr>
                <a:schemeClr val="accent1"/>
              </a:buClr>
              <a:buFont typeface="+mj-lt"/>
              <a:buAutoNum type="arabicPeriod"/>
            </a:pPr>
            <a:endParaRPr lang="sv-SE" sz="1800" dirty="0" smtClean="0">
              <a:solidFill>
                <a:schemeClr val="accent1"/>
              </a:solidFill>
            </a:endParaRPr>
          </a:p>
          <a:p>
            <a:pPr marL="457200" indent="-457200">
              <a:buClr>
                <a:schemeClr val="accent1"/>
              </a:buClr>
              <a:buFont typeface="+mj-lt"/>
              <a:buAutoNum type="arabicPeriod"/>
            </a:pPr>
            <a:r>
              <a:rPr lang="sv-SE" sz="1800" dirty="0" smtClean="0">
                <a:solidFill>
                  <a:schemeClr val="accent1"/>
                </a:solidFill>
              </a:rPr>
              <a:t>Hur bedömer </a:t>
            </a:r>
            <a:r>
              <a:rPr lang="sv-SE" sz="1800" dirty="0" smtClean="0">
                <a:solidFill>
                  <a:srgbClr val="FF0000"/>
                </a:solidFill>
              </a:rPr>
              <a:t>jag</a:t>
            </a:r>
            <a:r>
              <a:rPr lang="sv-SE" sz="1800" dirty="0" smtClean="0">
                <a:solidFill>
                  <a:schemeClr val="accent1"/>
                </a:solidFill>
              </a:rPr>
              <a:t> effekten av </a:t>
            </a:r>
            <a:r>
              <a:rPr lang="sv-SE" sz="1800" dirty="0" smtClean="0">
                <a:solidFill>
                  <a:srgbClr val="FF0000"/>
                </a:solidFill>
              </a:rPr>
              <a:t>mina</a:t>
            </a:r>
            <a:r>
              <a:rPr lang="sv-SE" sz="1800" dirty="0" smtClean="0">
                <a:solidFill>
                  <a:schemeClr val="accent1"/>
                </a:solidFill>
              </a:rPr>
              <a:t> åtgärder?</a:t>
            </a:r>
          </a:p>
          <a:p>
            <a:pPr marL="457200" indent="-457200">
              <a:buClr>
                <a:schemeClr val="accent1"/>
              </a:buClr>
              <a:buFont typeface="+mj-lt"/>
              <a:buAutoNum type="arabicPeriod"/>
            </a:pPr>
            <a:endParaRPr lang="sv-SE" sz="1800" dirty="0" smtClean="0">
              <a:solidFill>
                <a:schemeClr val="accent1"/>
              </a:solidFill>
            </a:endParaRPr>
          </a:p>
          <a:p>
            <a:pPr marL="457200" indent="-457200">
              <a:buClr>
                <a:schemeClr val="accent1"/>
              </a:buClr>
              <a:buFont typeface="+mj-lt"/>
              <a:buAutoNum type="arabicPeriod"/>
            </a:pPr>
            <a:r>
              <a:rPr lang="sv-SE" sz="1800" dirty="0" smtClean="0">
                <a:solidFill>
                  <a:schemeClr val="accent1"/>
                </a:solidFill>
              </a:rPr>
              <a:t>Hur sprider </a:t>
            </a:r>
            <a:r>
              <a:rPr lang="sv-SE" sz="1800" dirty="0" smtClean="0">
                <a:solidFill>
                  <a:srgbClr val="FF0000"/>
                </a:solidFill>
              </a:rPr>
              <a:t>jag</a:t>
            </a:r>
            <a:r>
              <a:rPr lang="sv-SE" sz="1800" dirty="0" smtClean="0">
                <a:solidFill>
                  <a:schemeClr val="accent1"/>
                </a:solidFill>
              </a:rPr>
              <a:t> den här informationen till </a:t>
            </a:r>
            <a:r>
              <a:rPr lang="sv-SE" sz="1800" dirty="0" smtClean="0">
                <a:solidFill>
                  <a:srgbClr val="FF0000"/>
                </a:solidFill>
              </a:rPr>
              <a:t>mina berörda pilotkolleger </a:t>
            </a:r>
            <a:r>
              <a:rPr lang="sv-SE" sz="1800" dirty="0" smtClean="0">
                <a:solidFill>
                  <a:schemeClr val="accent1"/>
                </a:solidFill>
              </a:rPr>
              <a:t>och inom </a:t>
            </a:r>
            <a:r>
              <a:rPr lang="sv-SE" sz="1800" dirty="0" smtClean="0">
                <a:solidFill>
                  <a:srgbClr val="FF0000"/>
                </a:solidFill>
              </a:rPr>
              <a:t>klubben</a:t>
            </a:r>
            <a:r>
              <a:rPr lang="sv-SE" sz="1800" dirty="0" smtClean="0">
                <a:solidFill>
                  <a:schemeClr val="accent1"/>
                </a:solidFill>
              </a:rPr>
              <a:t>?</a:t>
            </a:r>
          </a:p>
          <a:p>
            <a:pPr marL="457200" indent="-457200">
              <a:buClr>
                <a:schemeClr val="accent1"/>
              </a:buClr>
              <a:buFont typeface="+mj-lt"/>
              <a:buAutoNum type="arabicPeriod"/>
            </a:pPr>
            <a:endParaRPr lang="sv-SE" sz="1800" dirty="0" smtClean="0">
              <a:solidFill>
                <a:schemeClr val="accent1"/>
              </a:solidFill>
            </a:endParaRPr>
          </a:p>
          <a:p>
            <a:pPr marL="457200" indent="-457200">
              <a:buClr>
                <a:schemeClr val="accent1"/>
              </a:buClr>
              <a:buFont typeface="+mj-lt"/>
              <a:buAutoNum type="arabicPeriod"/>
            </a:pPr>
            <a:r>
              <a:rPr lang="sv-SE" sz="1800" dirty="0" smtClean="0">
                <a:solidFill>
                  <a:schemeClr val="accent1"/>
                </a:solidFill>
              </a:rPr>
              <a:t>Vem/vilka inom organisationen </a:t>
            </a:r>
            <a:r>
              <a:rPr lang="sv-SE" sz="1800" dirty="0" smtClean="0">
                <a:solidFill>
                  <a:srgbClr val="FF0000"/>
                </a:solidFill>
              </a:rPr>
              <a:t>kan ta emot mina lärdomar och erfarenheter?</a:t>
            </a:r>
            <a:endParaRPr lang="sv-SE" sz="1800" dirty="0">
              <a:solidFill>
                <a:schemeClr val="accent1"/>
              </a:solidFill>
            </a:endParaRPr>
          </a:p>
        </p:txBody>
      </p:sp>
      <p:pic>
        <p:nvPicPr>
          <p:cNvPr id="7" name="Picture 4" descr="http://www.militaryfactory.com/cockpits/imgs/cessna-172.jpg">
            <a:hlinkClick r:id="rId2"/>
          </p:cNvPr>
          <p:cNvPicPr>
            <a:picLocks noChangeAspect="1" noChangeArrowheads="1"/>
          </p:cNvPicPr>
          <p:nvPr/>
        </p:nvPicPr>
        <p:blipFill>
          <a:blip r:embed="rId3"/>
          <a:srcRect/>
          <a:stretch>
            <a:fillRect/>
          </a:stretch>
        </p:blipFill>
        <p:spPr bwMode="auto">
          <a:xfrm>
            <a:off x="179515" y="2636912"/>
            <a:ext cx="2485541" cy="1656000"/>
          </a:xfrm>
          <a:prstGeom prst="rect">
            <a:avLst/>
          </a:prstGeom>
          <a:noFill/>
          <a:ln>
            <a:solidFill>
              <a:schemeClr val="accent1"/>
            </a:solidFill>
          </a:ln>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2000"/>
                                        <p:tgtEl>
                                          <p:spTgt spid="6">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2000"/>
                                        <p:tgtEl>
                                          <p:spTgt spid="6">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Effect transition="in" filter="fade">
                                      <p:cBhvr>
                                        <p:cTn id="21" dur="2000"/>
                                        <p:tgtEl>
                                          <p:spTgt spid="6">
                                            <p:txEl>
                                              <p:pRg st="6" end="6"/>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xEl>
                                              <p:pRg st="8" end="8"/>
                                            </p:txEl>
                                          </p:spTgt>
                                        </p:tgtEl>
                                        <p:attrNameLst>
                                          <p:attrName>style.visibility</p:attrName>
                                        </p:attrNameLst>
                                      </p:cBhvr>
                                      <p:to>
                                        <p:strVal val="visible"/>
                                      </p:to>
                                    </p:set>
                                    <p:animEffect transition="in" filter="fade">
                                      <p:cBhvr>
                                        <p:cTn id="24" dur="2000"/>
                                        <p:tgtEl>
                                          <p:spTgt spid="6">
                                            <p:txEl>
                                              <p:pRg st="8" end="8"/>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animEffect transition="in" filter="fade">
                                      <p:cBhvr>
                                        <p:cTn id="27" dur="20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Hur ser min ”säkerhetskultur” ut?</a:t>
            </a:r>
            <a:endParaRPr lang="sv-SE" dirty="0"/>
          </a:p>
        </p:txBody>
      </p:sp>
      <p:sp>
        <p:nvSpPr>
          <p:cNvPr id="4" name="Platshållare för datum 3"/>
          <p:cNvSpPr>
            <a:spLocks noGrp="1"/>
          </p:cNvSpPr>
          <p:nvPr>
            <p:ph type="dt" sz="half" idx="10"/>
          </p:nvPr>
        </p:nvSpPr>
        <p:spPr/>
        <p:txBody>
          <a:bodyPr/>
          <a:lstStyle/>
          <a:p>
            <a:pPr>
              <a:defRPr/>
            </a:pPr>
            <a:fld id="{47AD9333-ECF0-4A95-A14A-AAA3A37E7C73}" type="datetime1">
              <a:rPr lang="sv-SE" smtClean="0"/>
              <a:pPr>
                <a:defRPr/>
              </a:pPr>
              <a:t>2016-04-20</a:t>
            </a:fld>
            <a:endParaRPr lang="sv-SE"/>
          </a:p>
        </p:txBody>
      </p:sp>
      <p:sp>
        <p:nvSpPr>
          <p:cNvPr id="5" name="Platshållare för bildnummer 4"/>
          <p:cNvSpPr>
            <a:spLocks noGrp="1"/>
          </p:cNvSpPr>
          <p:nvPr>
            <p:ph type="sldNum" sz="quarter" idx="11"/>
          </p:nvPr>
        </p:nvSpPr>
        <p:spPr/>
        <p:txBody>
          <a:bodyPr/>
          <a:lstStyle/>
          <a:p>
            <a:pPr>
              <a:defRPr/>
            </a:pPr>
            <a:fld id="{F6E4635C-462C-44BD-810D-61ADE2E5072F}" type="slidenum">
              <a:rPr lang="sv-SE" smtClean="0"/>
              <a:pPr>
                <a:defRPr/>
              </a:pPr>
              <a:t>19</a:t>
            </a:fld>
            <a:endParaRPr lang="sv-SE"/>
          </a:p>
        </p:txBody>
      </p:sp>
      <p:pic>
        <p:nvPicPr>
          <p:cNvPr id="7" name="Picture 4" descr="http://www.militaryfactory.com/cockpits/imgs/cessna-172.jpg">
            <a:hlinkClick r:id="rId2"/>
          </p:cNvPr>
          <p:cNvPicPr>
            <a:picLocks noChangeAspect="1" noChangeArrowheads="1"/>
          </p:cNvPicPr>
          <p:nvPr/>
        </p:nvPicPr>
        <p:blipFill>
          <a:blip r:embed="rId3"/>
          <a:srcRect/>
          <a:stretch>
            <a:fillRect/>
          </a:stretch>
        </p:blipFill>
        <p:spPr bwMode="auto">
          <a:xfrm>
            <a:off x="3203848" y="2600037"/>
            <a:ext cx="2485541" cy="1656000"/>
          </a:xfrm>
          <a:prstGeom prst="rect">
            <a:avLst/>
          </a:prstGeom>
          <a:noFill/>
          <a:ln>
            <a:solidFill>
              <a:schemeClr val="accent1"/>
            </a:solidFill>
          </a:ln>
          <a:effectLst>
            <a:outerShdw blurRad="50800" dist="38100" dir="2700000" algn="tl" rotWithShape="0">
              <a:prstClr val="black">
                <a:alpha val="40000"/>
              </a:prstClr>
            </a:outerShdw>
          </a:effectLst>
        </p:spPr>
      </p:pic>
      <p:sp>
        <p:nvSpPr>
          <p:cNvPr id="9" name="textruta 8"/>
          <p:cNvSpPr txBox="1"/>
          <p:nvPr/>
        </p:nvSpPr>
        <p:spPr>
          <a:xfrm>
            <a:off x="467544" y="1484784"/>
            <a:ext cx="2016224" cy="369332"/>
          </a:xfrm>
          <a:prstGeom prst="rect">
            <a:avLst/>
          </a:prstGeom>
          <a:noFill/>
        </p:spPr>
        <p:txBody>
          <a:bodyPr wrap="square" rtlCol="0">
            <a:spAutoFit/>
          </a:bodyPr>
          <a:lstStyle/>
          <a:p>
            <a:endParaRPr lang="sv-SE" dirty="0"/>
          </a:p>
        </p:txBody>
      </p:sp>
      <p:sp>
        <p:nvSpPr>
          <p:cNvPr id="10" name="Rektangel med rundade hörn 9"/>
          <p:cNvSpPr/>
          <p:nvPr/>
        </p:nvSpPr>
        <p:spPr bwMode="auto">
          <a:xfrm>
            <a:off x="673224" y="1350060"/>
            <a:ext cx="1810544" cy="504056"/>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sv-SE" dirty="0" smtClean="0">
                <a:ea typeface="ＭＳ Ｐゴシック" pitchFamily="-65" charset="-128"/>
              </a:rPr>
              <a:t>Lärande?</a:t>
            </a:r>
            <a:endParaRPr kumimoji="0" lang="sv-SE" sz="1800" b="0" i="0" u="none" strike="noStrike" cap="none" normalizeH="0" baseline="0" dirty="0" smtClean="0">
              <a:ln>
                <a:noFill/>
              </a:ln>
              <a:solidFill>
                <a:schemeClr val="tx1"/>
              </a:solidFill>
              <a:effectLst/>
              <a:latin typeface="Arial" charset="0"/>
              <a:ea typeface="ＭＳ Ｐゴシック" pitchFamily="-65" charset="-128"/>
            </a:endParaRPr>
          </a:p>
        </p:txBody>
      </p:sp>
      <p:sp>
        <p:nvSpPr>
          <p:cNvPr id="11" name="Rektangel med rundade hörn 10"/>
          <p:cNvSpPr/>
          <p:nvPr/>
        </p:nvSpPr>
        <p:spPr bwMode="auto">
          <a:xfrm>
            <a:off x="179512" y="3140968"/>
            <a:ext cx="2448272" cy="792088"/>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sv-SE" dirty="0" smtClean="0">
                <a:ea typeface="ＭＳ Ｐゴシック" pitchFamily="-65" charset="-128"/>
              </a:rPr>
              <a:t>Säkerhetsinformation (Kommunikation)</a:t>
            </a:r>
            <a:endParaRPr kumimoji="0" lang="sv-SE" sz="1800" b="0" i="0" u="none" strike="noStrike" cap="none" normalizeH="0" baseline="0" dirty="0" smtClean="0">
              <a:ln>
                <a:noFill/>
              </a:ln>
              <a:solidFill>
                <a:schemeClr val="tx1"/>
              </a:solidFill>
              <a:effectLst/>
              <a:latin typeface="Arial" charset="0"/>
              <a:ea typeface="ＭＳ Ｐゴシック" pitchFamily="-65" charset="-128"/>
            </a:endParaRPr>
          </a:p>
        </p:txBody>
      </p:sp>
      <p:sp>
        <p:nvSpPr>
          <p:cNvPr id="12" name="Rektangel med rundade hörn 11"/>
          <p:cNvSpPr/>
          <p:nvPr/>
        </p:nvSpPr>
        <p:spPr bwMode="auto">
          <a:xfrm>
            <a:off x="5868144" y="1521658"/>
            <a:ext cx="2448272" cy="432048"/>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sv-SE" dirty="0" smtClean="0">
                <a:ea typeface="ＭＳ Ｐゴシック" pitchFamily="-65" charset="-128"/>
              </a:rPr>
              <a:t>Rapporterande?</a:t>
            </a:r>
            <a:endParaRPr kumimoji="0" lang="sv-SE" sz="1800" b="0" i="0" u="none" strike="noStrike" cap="none" normalizeH="0" baseline="0" dirty="0" smtClean="0">
              <a:ln>
                <a:noFill/>
              </a:ln>
              <a:solidFill>
                <a:schemeClr val="tx1"/>
              </a:solidFill>
              <a:effectLst/>
              <a:latin typeface="Arial" charset="0"/>
              <a:ea typeface="ＭＳ Ｐゴシック" pitchFamily="-65" charset="-128"/>
            </a:endParaRPr>
          </a:p>
        </p:txBody>
      </p:sp>
      <p:sp>
        <p:nvSpPr>
          <p:cNvPr id="13" name="Rektangel 12"/>
          <p:cNvSpPr/>
          <p:nvPr/>
        </p:nvSpPr>
        <p:spPr>
          <a:xfrm>
            <a:off x="251520" y="1854116"/>
            <a:ext cx="3168352" cy="646331"/>
          </a:xfrm>
          <a:prstGeom prst="rect">
            <a:avLst/>
          </a:prstGeom>
        </p:spPr>
        <p:txBody>
          <a:bodyPr wrap="square">
            <a:spAutoFit/>
          </a:bodyPr>
          <a:lstStyle/>
          <a:p>
            <a:r>
              <a:rPr lang="sv-SE" kern="0" dirty="0" smtClean="0">
                <a:solidFill>
                  <a:srgbClr val="005BBB"/>
                </a:solidFill>
              </a:rPr>
              <a:t>Lär av egna och andras erfarenheter/misstag </a:t>
            </a:r>
            <a:endParaRPr lang="sv-SE" dirty="0"/>
          </a:p>
        </p:txBody>
      </p:sp>
      <p:sp>
        <p:nvSpPr>
          <p:cNvPr id="14" name="Rektangel 13"/>
          <p:cNvSpPr/>
          <p:nvPr/>
        </p:nvSpPr>
        <p:spPr>
          <a:xfrm>
            <a:off x="179512" y="4027130"/>
            <a:ext cx="3168352" cy="923330"/>
          </a:xfrm>
          <a:prstGeom prst="rect">
            <a:avLst/>
          </a:prstGeom>
        </p:spPr>
        <p:txBody>
          <a:bodyPr wrap="square">
            <a:spAutoFit/>
          </a:bodyPr>
          <a:lstStyle/>
          <a:p>
            <a:r>
              <a:rPr lang="sv-SE" kern="0" dirty="0" smtClean="0">
                <a:solidFill>
                  <a:srgbClr val="005BBB"/>
                </a:solidFill>
              </a:rPr>
              <a:t>”Damma” av mina H50P-kompendium inför säsongen,</a:t>
            </a:r>
          </a:p>
          <a:p>
            <a:r>
              <a:rPr lang="sv-SE" kern="0" dirty="0" smtClean="0">
                <a:solidFill>
                  <a:srgbClr val="005BBB"/>
                </a:solidFill>
              </a:rPr>
              <a:t>Info från klubben etc. </a:t>
            </a:r>
            <a:endParaRPr lang="sv-SE" dirty="0"/>
          </a:p>
        </p:txBody>
      </p:sp>
      <p:sp>
        <p:nvSpPr>
          <p:cNvPr id="15" name="Rektangel 14"/>
          <p:cNvSpPr/>
          <p:nvPr/>
        </p:nvSpPr>
        <p:spPr>
          <a:xfrm>
            <a:off x="5868144" y="1953706"/>
            <a:ext cx="3168352" cy="646331"/>
          </a:xfrm>
          <a:prstGeom prst="rect">
            <a:avLst/>
          </a:prstGeom>
        </p:spPr>
        <p:txBody>
          <a:bodyPr wrap="square">
            <a:spAutoFit/>
          </a:bodyPr>
          <a:lstStyle/>
          <a:p>
            <a:r>
              <a:rPr lang="sv-SE" kern="0" dirty="0" smtClean="0">
                <a:solidFill>
                  <a:srgbClr val="005BBB"/>
                </a:solidFill>
              </a:rPr>
              <a:t>Något jag känner till som andra kan dra nytta av? </a:t>
            </a:r>
            <a:endParaRPr lang="sv-SE" dirty="0"/>
          </a:p>
        </p:txBody>
      </p:sp>
      <p:sp>
        <p:nvSpPr>
          <p:cNvPr id="16" name="Rektangel med rundade hörn 15"/>
          <p:cNvSpPr/>
          <p:nvPr/>
        </p:nvSpPr>
        <p:spPr bwMode="auto">
          <a:xfrm>
            <a:off x="6238528" y="3451066"/>
            <a:ext cx="2448272" cy="576064"/>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sv-SE" dirty="0" smtClean="0">
                <a:ea typeface="ＭＳ Ｐゴシック" pitchFamily="-65" charset="-128"/>
              </a:rPr>
              <a:t>Drift mot försämrad säkerhet?</a:t>
            </a:r>
            <a:endParaRPr kumimoji="0" lang="sv-SE" sz="1800" b="0" i="0" u="none" strike="noStrike" cap="none" normalizeH="0" baseline="0" dirty="0" smtClean="0">
              <a:ln>
                <a:noFill/>
              </a:ln>
              <a:solidFill>
                <a:schemeClr val="tx1"/>
              </a:solidFill>
              <a:effectLst/>
              <a:latin typeface="Arial" charset="0"/>
              <a:ea typeface="ＭＳ Ｐゴシック" pitchFamily="-65" charset="-128"/>
            </a:endParaRPr>
          </a:p>
        </p:txBody>
      </p:sp>
      <p:sp>
        <p:nvSpPr>
          <p:cNvPr id="17" name="Rektangel 16"/>
          <p:cNvSpPr/>
          <p:nvPr/>
        </p:nvSpPr>
        <p:spPr>
          <a:xfrm>
            <a:off x="5868144" y="4581128"/>
            <a:ext cx="3168352" cy="369332"/>
          </a:xfrm>
          <a:prstGeom prst="rect">
            <a:avLst/>
          </a:prstGeom>
        </p:spPr>
        <p:txBody>
          <a:bodyPr wrap="square">
            <a:spAutoFit/>
          </a:bodyPr>
          <a:lstStyle/>
          <a:p>
            <a:r>
              <a:rPr lang="sv-SE" kern="0" dirty="0" smtClean="0">
                <a:solidFill>
                  <a:srgbClr val="005BBB"/>
                </a:solidFill>
              </a:rPr>
              <a:t> </a:t>
            </a:r>
            <a:endParaRPr lang="sv-SE" dirty="0"/>
          </a:p>
        </p:txBody>
      </p:sp>
      <p:sp>
        <p:nvSpPr>
          <p:cNvPr id="18" name="Rektangel 17"/>
          <p:cNvSpPr/>
          <p:nvPr/>
        </p:nvSpPr>
        <p:spPr>
          <a:xfrm>
            <a:off x="6084168" y="4027130"/>
            <a:ext cx="3168352" cy="1200329"/>
          </a:xfrm>
          <a:prstGeom prst="rect">
            <a:avLst/>
          </a:prstGeom>
        </p:spPr>
        <p:txBody>
          <a:bodyPr wrap="square">
            <a:spAutoFit/>
          </a:bodyPr>
          <a:lstStyle/>
          <a:p>
            <a:r>
              <a:rPr lang="sv-SE" kern="0" dirty="0" smtClean="0">
                <a:solidFill>
                  <a:srgbClr val="005BBB"/>
                </a:solidFill>
              </a:rPr>
              <a:t>Hur ser mina personliga ”säkerhetsbarriärer” ut och använder jag dem? (att säga nej, ”flygtrim” etc.)</a:t>
            </a:r>
            <a:endParaRPr lang="sv-SE" dirty="0"/>
          </a:p>
        </p:txBody>
      </p:sp>
      <p:sp>
        <p:nvSpPr>
          <p:cNvPr id="19" name="Rektangel med rundade hörn 18"/>
          <p:cNvSpPr/>
          <p:nvPr/>
        </p:nvSpPr>
        <p:spPr bwMode="auto">
          <a:xfrm>
            <a:off x="2843808" y="4950460"/>
            <a:ext cx="3024336" cy="576064"/>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sv-SE" dirty="0" smtClean="0">
                <a:ea typeface="ＭＳ Ｐゴシック" pitchFamily="-65" charset="-128"/>
              </a:rPr>
              <a:t>Normalisering av något jag inte borde göra?</a:t>
            </a:r>
            <a:endParaRPr kumimoji="0" lang="sv-SE" sz="1800" b="0" i="0" u="none" strike="noStrike" cap="none" normalizeH="0" baseline="0" dirty="0" smtClean="0">
              <a:ln>
                <a:noFill/>
              </a:ln>
              <a:solidFill>
                <a:schemeClr val="tx1"/>
              </a:solidFill>
              <a:effectLst/>
              <a:latin typeface="Arial" charset="0"/>
              <a:ea typeface="ＭＳ Ｐゴシック" pitchFamily="-65" charset="-128"/>
            </a:endParaRPr>
          </a:p>
        </p:txBody>
      </p:sp>
      <p:sp>
        <p:nvSpPr>
          <p:cNvPr id="20" name="Rektangel 19"/>
          <p:cNvSpPr/>
          <p:nvPr/>
        </p:nvSpPr>
        <p:spPr>
          <a:xfrm>
            <a:off x="2699792" y="5543332"/>
            <a:ext cx="3168352" cy="646331"/>
          </a:xfrm>
          <a:prstGeom prst="rect">
            <a:avLst/>
          </a:prstGeom>
        </p:spPr>
        <p:txBody>
          <a:bodyPr wrap="square">
            <a:spAutoFit/>
          </a:bodyPr>
          <a:lstStyle/>
          <a:p>
            <a:r>
              <a:rPr lang="sv-SE" kern="0" dirty="0" smtClean="0">
                <a:solidFill>
                  <a:srgbClr val="005BBB"/>
                </a:solidFill>
              </a:rPr>
              <a:t>Riskhantering: Att följa/inte följa procedurer </a:t>
            </a:r>
            <a:endParaRPr lang="sv-SE"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bg/>
                                          </p:spTgt>
                                        </p:tgtEl>
                                        <p:attrNameLst>
                                          <p:attrName>style.visibility</p:attrName>
                                        </p:attrNameLst>
                                      </p:cBhvr>
                                      <p:to>
                                        <p:strVal val="visible"/>
                                      </p:to>
                                    </p:set>
                                    <p:animEffect transition="in" filter="fade">
                                      <p:cBhvr>
                                        <p:cTn id="12" dur="2000"/>
                                        <p:tgtEl>
                                          <p:spTgt spid="10">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2000"/>
                                        <p:tgtEl>
                                          <p:spTgt spid="1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fade">
                                      <p:cBhvr>
                                        <p:cTn id="20" dur="2000"/>
                                        <p:tgtEl>
                                          <p:spTgt spid="1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bg/>
                                          </p:spTgt>
                                        </p:tgtEl>
                                        <p:attrNameLst>
                                          <p:attrName>style.visibility</p:attrName>
                                        </p:attrNameLst>
                                      </p:cBhvr>
                                      <p:to>
                                        <p:strVal val="visible"/>
                                      </p:to>
                                    </p:set>
                                    <p:animEffect transition="in" filter="fade">
                                      <p:cBhvr>
                                        <p:cTn id="25" dur="2000"/>
                                        <p:tgtEl>
                                          <p:spTgt spid="12">
                                            <p:bg/>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fade">
                                      <p:cBhvr>
                                        <p:cTn id="28" dur="2000"/>
                                        <p:tgtEl>
                                          <p:spTgt spid="1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xEl>
                                              <p:pRg st="0" end="0"/>
                                            </p:txEl>
                                          </p:spTgt>
                                        </p:tgtEl>
                                        <p:attrNameLst>
                                          <p:attrName>style.visibility</p:attrName>
                                        </p:attrNameLst>
                                      </p:cBhvr>
                                      <p:to>
                                        <p:strVal val="visible"/>
                                      </p:to>
                                    </p:set>
                                    <p:animEffect transition="in" filter="fade">
                                      <p:cBhvr>
                                        <p:cTn id="33" dur="2000"/>
                                        <p:tgtEl>
                                          <p:spTgt spid="1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bg/>
                                          </p:spTgt>
                                        </p:tgtEl>
                                        <p:attrNameLst>
                                          <p:attrName>style.visibility</p:attrName>
                                        </p:attrNameLst>
                                      </p:cBhvr>
                                      <p:to>
                                        <p:strVal val="visible"/>
                                      </p:to>
                                    </p:set>
                                    <p:animEffect transition="in" filter="fade">
                                      <p:cBhvr>
                                        <p:cTn id="38" dur="2000"/>
                                        <p:tgtEl>
                                          <p:spTgt spid="16">
                                            <p:bg/>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xEl>
                                              <p:pRg st="0" end="0"/>
                                            </p:txEl>
                                          </p:spTgt>
                                        </p:tgtEl>
                                        <p:attrNameLst>
                                          <p:attrName>style.visibility</p:attrName>
                                        </p:attrNameLst>
                                      </p:cBhvr>
                                      <p:to>
                                        <p:strVal val="visible"/>
                                      </p:to>
                                    </p:set>
                                    <p:animEffect transition="in" filter="fade">
                                      <p:cBhvr>
                                        <p:cTn id="41" dur="2000"/>
                                        <p:tgtEl>
                                          <p:spTgt spid="16">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8">
                                            <p:txEl>
                                              <p:pRg st="0" end="0"/>
                                            </p:txEl>
                                          </p:spTgt>
                                        </p:tgtEl>
                                        <p:attrNameLst>
                                          <p:attrName>style.visibility</p:attrName>
                                        </p:attrNameLst>
                                      </p:cBhvr>
                                      <p:to>
                                        <p:strVal val="visible"/>
                                      </p:to>
                                    </p:set>
                                    <p:animEffect transition="in" filter="fade">
                                      <p:cBhvr>
                                        <p:cTn id="46" dur="2000"/>
                                        <p:tgtEl>
                                          <p:spTgt spid="18">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9">
                                            <p:bg/>
                                          </p:spTgt>
                                        </p:tgtEl>
                                        <p:attrNameLst>
                                          <p:attrName>style.visibility</p:attrName>
                                        </p:attrNameLst>
                                      </p:cBhvr>
                                      <p:to>
                                        <p:strVal val="visible"/>
                                      </p:to>
                                    </p:set>
                                    <p:animEffect transition="in" filter="fade">
                                      <p:cBhvr>
                                        <p:cTn id="51" dur="2000"/>
                                        <p:tgtEl>
                                          <p:spTgt spid="19">
                                            <p:bg/>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9">
                                            <p:txEl>
                                              <p:pRg st="0" end="0"/>
                                            </p:txEl>
                                          </p:spTgt>
                                        </p:tgtEl>
                                        <p:attrNameLst>
                                          <p:attrName>style.visibility</p:attrName>
                                        </p:attrNameLst>
                                      </p:cBhvr>
                                      <p:to>
                                        <p:strVal val="visible"/>
                                      </p:to>
                                    </p:set>
                                    <p:animEffect transition="in" filter="fade">
                                      <p:cBhvr>
                                        <p:cTn id="54" dur="2000"/>
                                        <p:tgtEl>
                                          <p:spTgt spid="19">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0">
                                            <p:txEl>
                                              <p:pRg st="0" end="0"/>
                                            </p:txEl>
                                          </p:spTgt>
                                        </p:tgtEl>
                                        <p:attrNameLst>
                                          <p:attrName>style.visibility</p:attrName>
                                        </p:attrNameLst>
                                      </p:cBhvr>
                                      <p:to>
                                        <p:strVal val="visible"/>
                                      </p:to>
                                    </p:set>
                                    <p:animEffect transition="in" filter="fade">
                                      <p:cBhvr>
                                        <p:cTn id="59" dur="2000"/>
                                        <p:tgtEl>
                                          <p:spTgt spid="20">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1">
                                            <p:bg/>
                                          </p:spTgt>
                                        </p:tgtEl>
                                        <p:attrNameLst>
                                          <p:attrName>style.visibility</p:attrName>
                                        </p:attrNameLst>
                                      </p:cBhvr>
                                      <p:to>
                                        <p:strVal val="visible"/>
                                      </p:to>
                                    </p:set>
                                    <p:animEffect transition="in" filter="fade">
                                      <p:cBhvr>
                                        <p:cTn id="64" dur="2000"/>
                                        <p:tgtEl>
                                          <p:spTgt spid="11">
                                            <p:bg/>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1">
                                            <p:txEl>
                                              <p:pRg st="0" end="0"/>
                                            </p:txEl>
                                          </p:spTgt>
                                        </p:tgtEl>
                                        <p:attrNameLst>
                                          <p:attrName>style.visibility</p:attrName>
                                        </p:attrNameLst>
                                      </p:cBhvr>
                                      <p:to>
                                        <p:strVal val="visible"/>
                                      </p:to>
                                    </p:set>
                                    <p:animEffect transition="in" filter="fade">
                                      <p:cBhvr>
                                        <p:cTn id="67" dur="2000"/>
                                        <p:tgtEl>
                                          <p:spTgt spid="11">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4">
                                            <p:txEl>
                                              <p:pRg st="0" end="0"/>
                                            </p:txEl>
                                          </p:spTgt>
                                        </p:tgtEl>
                                        <p:attrNameLst>
                                          <p:attrName>style.visibility</p:attrName>
                                        </p:attrNameLst>
                                      </p:cBhvr>
                                      <p:to>
                                        <p:strVal val="visible"/>
                                      </p:to>
                                    </p:set>
                                    <p:animEffect transition="in" filter="fade">
                                      <p:cBhvr>
                                        <p:cTn id="72" dur="2000"/>
                                        <p:tgtEl>
                                          <p:spTgt spid="14">
                                            <p:txEl>
                                              <p:pRg st="0" end="0"/>
                                            </p:tx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4">
                                            <p:txEl>
                                              <p:pRg st="1" end="1"/>
                                            </p:txEl>
                                          </p:spTgt>
                                        </p:tgtEl>
                                        <p:attrNameLst>
                                          <p:attrName>style.visibility</p:attrName>
                                        </p:attrNameLst>
                                      </p:cBhvr>
                                      <p:to>
                                        <p:strVal val="visible"/>
                                      </p:to>
                                    </p:set>
                                    <p:animEffect transition="in" filter="fade">
                                      <p:cBhvr>
                                        <p:cTn id="75" dur="20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P spid="11" grpId="0" build="allAtOnce" animBg="1"/>
      <p:bldP spid="12" grpId="0" build="allAtOnce" animBg="1"/>
      <p:bldP spid="13" grpId="0" build="allAtOnce"/>
      <p:bldP spid="14" grpId="0" build="allAtOnce"/>
      <p:bldP spid="15" grpId="0" build="allAtOnce"/>
      <p:bldP spid="16" grpId="0" build="allAtOnce" animBg="1"/>
      <p:bldP spid="18" grpId="0" build="allAtOnce"/>
      <p:bldP spid="19" grpId="0" build="allAtOnce" animBg="1"/>
      <p:bldP spid="20"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a:xfrm>
            <a:off x="611560" y="1341438"/>
            <a:ext cx="7967662" cy="4371975"/>
          </a:xfrm>
        </p:spPr>
        <p:txBody>
          <a:bodyPr/>
          <a:lstStyle/>
          <a:p>
            <a:pPr>
              <a:buNone/>
            </a:pPr>
            <a:endParaRPr lang="sv-SE" dirty="0" smtClean="0"/>
          </a:p>
          <a:p>
            <a:pPr algn="ctr">
              <a:buNone/>
            </a:pPr>
            <a:r>
              <a:rPr lang="sv-SE" sz="4800" dirty="0" smtClean="0"/>
              <a:t>Vad betyder säkerhetskultur för Transportstyrelsen?</a:t>
            </a:r>
            <a:endParaRPr lang="sv-SE" sz="4800" dirty="0"/>
          </a:p>
        </p:txBody>
      </p:sp>
      <p:sp>
        <p:nvSpPr>
          <p:cNvPr id="4" name="Platshållare för datum 3"/>
          <p:cNvSpPr>
            <a:spLocks noGrp="1"/>
          </p:cNvSpPr>
          <p:nvPr>
            <p:ph type="dt" sz="half" idx="10"/>
          </p:nvPr>
        </p:nvSpPr>
        <p:spPr/>
        <p:txBody>
          <a:bodyPr/>
          <a:lstStyle/>
          <a:p>
            <a:pPr>
              <a:defRPr/>
            </a:pPr>
            <a:fld id="{47AD9333-ECF0-4A95-A14A-AAA3A37E7C73}" type="datetime1">
              <a:rPr lang="sv-SE" smtClean="0"/>
              <a:pPr>
                <a:defRPr/>
              </a:pPr>
              <a:t>2016-04-20</a:t>
            </a:fld>
            <a:endParaRPr lang="sv-SE"/>
          </a:p>
        </p:txBody>
      </p:sp>
      <p:sp>
        <p:nvSpPr>
          <p:cNvPr id="5" name="Platshållare för bildnummer 4"/>
          <p:cNvSpPr>
            <a:spLocks noGrp="1"/>
          </p:cNvSpPr>
          <p:nvPr>
            <p:ph type="sldNum" sz="quarter" idx="11"/>
          </p:nvPr>
        </p:nvSpPr>
        <p:spPr/>
        <p:txBody>
          <a:bodyPr/>
          <a:lstStyle/>
          <a:p>
            <a:pPr>
              <a:defRPr/>
            </a:pPr>
            <a:fld id="{F6E4635C-462C-44BD-810D-61ADE2E5072F}" type="slidenum">
              <a:rPr lang="sv-SE" smtClean="0"/>
              <a:pPr>
                <a:defRPr/>
              </a:pPr>
              <a:t>2</a:t>
            </a:fld>
            <a:endParaRPr lang="sv-SE"/>
          </a:p>
        </p:txBody>
      </p:sp>
      <p:pic>
        <p:nvPicPr>
          <p:cNvPr id="6" name="Picture 3" descr="C:\Users\Nolen arbetsrum\AppData\Local\Microsoft\Windows\Temporary Internet Files\Content.IE5\L5S35SXJ\MP900315598[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987824" y="3356992"/>
            <a:ext cx="3078517" cy="2196000"/>
          </a:xfrm>
          <a:prstGeom prst="rect">
            <a:avLst/>
          </a:prstGeom>
          <a:ln>
            <a:noFill/>
          </a:ln>
          <a:effectLst>
            <a:softEdge rad="127000"/>
          </a:effectLst>
          <a:extLst>
            <a:ext uri="{909E8E84-426E-40DD-AFC4-6F175D3DCCD1}">
              <a14:hiddenFill xmlns=""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a:xfrm>
            <a:off x="611560" y="1341438"/>
            <a:ext cx="7967662" cy="4371975"/>
          </a:xfrm>
        </p:spPr>
        <p:txBody>
          <a:bodyPr/>
          <a:lstStyle/>
          <a:p>
            <a:pPr algn="ctr">
              <a:buNone/>
            </a:pPr>
            <a:r>
              <a:rPr lang="sv-SE" sz="4800" dirty="0" smtClean="0"/>
              <a:t>Hur arbetar Transportstyrelsen med begreppet säkerhetskultur?</a:t>
            </a:r>
            <a:endParaRPr lang="sv-SE" sz="4800" dirty="0"/>
          </a:p>
        </p:txBody>
      </p:sp>
      <p:sp>
        <p:nvSpPr>
          <p:cNvPr id="4" name="Platshållare för datum 3"/>
          <p:cNvSpPr>
            <a:spLocks noGrp="1"/>
          </p:cNvSpPr>
          <p:nvPr>
            <p:ph type="dt" sz="half" idx="10"/>
          </p:nvPr>
        </p:nvSpPr>
        <p:spPr/>
        <p:txBody>
          <a:bodyPr/>
          <a:lstStyle/>
          <a:p>
            <a:pPr>
              <a:defRPr/>
            </a:pPr>
            <a:fld id="{47AD9333-ECF0-4A95-A14A-AAA3A37E7C73}" type="datetime1">
              <a:rPr lang="sv-SE" smtClean="0"/>
              <a:pPr>
                <a:defRPr/>
              </a:pPr>
              <a:t>2016-04-20</a:t>
            </a:fld>
            <a:endParaRPr lang="sv-SE"/>
          </a:p>
        </p:txBody>
      </p:sp>
      <p:sp>
        <p:nvSpPr>
          <p:cNvPr id="5" name="Platshållare för bildnummer 4"/>
          <p:cNvSpPr>
            <a:spLocks noGrp="1"/>
          </p:cNvSpPr>
          <p:nvPr>
            <p:ph type="sldNum" sz="quarter" idx="11"/>
          </p:nvPr>
        </p:nvSpPr>
        <p:spPr/>
        <p:txBody>
          <a:bodyPr/>
          <a:lstStyle/>
          <a:p>
            <a:pPr>
              <a:defRPr/>
            </a:pPr>
            <a:fld id="{F6E4635C-462C-44BD-810D-61ADE2E5072F}" type="slidenum">
              <a:rPr lang="sv-SE" smtClean="0"/>
              <a:pPr>
                <a:defRPr/>
              </a:pPr>
              <a:t>20</a:t>
            </a:fld>
            <a:endParaRPr lang="sv-SE"/>
          </a:p>
        </p:txBody>
      </p:sp>
      <p:pic>
        <p:nvPicPr>
          <p:cNvPr id="6" name="Bildobjekt 5" descr="forstoring_fordjupning_tcm3-11942.jpg"/>
          <p:cNvPicPr>
            <a:picLocks noChangeAspect="1"/>
          </p:cNvPicPr>
          <p:nvPr/>
        </p:nvPicPr>
        <p:blipFill>
          <a:blip r:embed="rId2"/>
          <a:stretch>
            <a:fillRect/>
          </a:stretch>
        </p:blipFill>
        <p:spPr>
          <a:xfrm>
            <a:off x="2051720" y="3861048"/>
            <a:ext cx="4320480" cy="2040227"/>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Rak pil 28"/>
          <p:cNvCxnSpPr/>
          <p:nvPr/>
        </p:nvCxnSpPr>
        <p:spPr bwMode="auto">
          <a:xfrm flipH="1">
            <a:off x="3635896" y="1712571"/>
            <a:ext cx="1864060" cy="121237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074" name="Rubrik 1"/>
          <p:cNvSpPr>
            <a:spLocks noGrp="1"/>
          </p:cNvSpPr>
          <p:nvPr>
            <p:ph type="title"/>
          </p:nvPr>
        </p:nvSpPr>
        <p:spPr/>
        <p:txBody>
          <a:bodyPr/>
          <a:lstStyle/>
          <a:p>
            <a:r>
              <a:rPr lang="sv-SE" dirty="0" smtClean="0"/>
              <a:t>Arbeta med begreppet säkerhetskultur </a:t>
            </a:r>
          </a:p>
        </p:txBody>
      </p:sp>
      <p:sp>
        <p:nvSpPr>
          <p:cNvPr id="3075" name="Platshållare för innehåll 2"/>
          <p:cNvSpPr>
            <a:spLocks noGrp="1"/>
          </p:cNvSpPr>
          <p:nvPr>
            <p:ph idx="1"/>
          </p:nvPr>
        </p:nvSpPr>
        <p:spPr/>
        <p:txBody>
          <a:bodyPr/>
          <a:lstStyle/>
          <a:p>
            <a:pPr>
              <a:buNone/>
            </a:pPr>
            <a:endParaRPr lang="sv-SE" sz="3200" dirty="0" smtClean="0"/>
          </a:p>
          <a:p>
            <a:pPr algn="ctr">
              <a:buNone/>
            </a:pPr>
            <a:endParaRPr lang="sv-SE" sz="5400" dirty="0" smtClean="0"/>
          </a:p>
          <a:p>
            <a:pPr algn="ctr">
              <a:buNone/>
            </a:pPr>
            <a:r>
              <a:rPr lang="sv-SE" sz="4000" dirty="0" smtClean="0"/>
              <a:t>Proaktivt </a:t>
            </a:r>
            <a:r>
              <a:rPr lang="sv-SE" sz="4000" i="1" dirty="0" smtClean="0"/>
              <a:t>och</a:t>
            </a:r>
            <a:r>
              <a:rPr lang="sv-SE" sz="4000" dirty="0" smtClean="0"/>
              <a:t> reaktivt </a:t>
            </a:r>
          </a:p>
          <a:p>
            <a:pPr>
              <a:buNone/>
            </a:pPr>
            <a:endParaRPr lang="sv-SE" dirty="0" smtClean="0"/>
          </a:p>
          <a:p>
            <a:pPr>
              <a:buNone/>
            </a:pPr>
            <a:endParaRPr lang="sv-SE" dirty="0" smtClean="0"/>
          </a:p>
          <a:p>
            <a:pPr>
              <a:buNone/>
            </a:pPr>
            <a:r>
              <a:rPr lang="sv-SE" dirty="0" smtClean="0"/>
              <a:t>     </a:t>
            </a:r>
          </a:p>
          <a:p>
            <a:pPr>
              <a:buNone/>
            </a:pPr>
            <a:endParaRPr lang="sv-SE" dirty="0" smtClean="0"/>
          </a:p>
        </p:txBody>
      </p:sp>
      <p:sp>
        <p:nvSpPr>
          <p:cNvPr id="3076" name="Platshållare för datum 3"/>
          <p:cNvSpPr>
            <a:spLocks noGrp="1"/>
          </p:cNvSpPr>
          <p:nvPr>
            <p:ph type="dt" sz="quarter" idx="10"/>
          </p:nvPr>
        </p:nvSpPr>
        <p:spPr bwMode="auto">
          <a:noFill/>
          <a:ln>
            <a:miter lim="800000"/>
            <a:headEnd/>
            <a:tailEnd/>
          </a:ln>
        </p:spPr>
        <p:txBody>
          <a:bodyPr/>
          <a:lstStyle/>
          <a:p>
            <a:fld id="{B7E75EC5-2450-4993-B51E-527033BF9DA4}" type="datetime1">
              <a:rPr lang="sv-SE" smtClean="0">
                <a:ea typeface="ＭＳ Ｐゴシック" pitchFamily="34" charset="-128"/>
              </a:rPr>
              <a:pPr/>
              <a:t>2016-04-20</a:t>
            </a:fld>
            <a:endParaRPr lang="sv-SE" dirty="0" smtClean="0">
              <a:ea typeface="ＭＳ Ｐゴシック" pitchFamily="34" charset="-128"/>
            </a:endParaRPr>
          </a:p>
        </p:txBody>
      </p:sp>
      <p:sp>
        <p:nvSpPr>
          <p:cNvPr id="3077" name="Platshållare för bildnummer 4"/>
          <p:cNvSpPr>
            <a:spLocks noGrp="1"/>
          </p:cNvSpPr>
          <p:nvPr>
            <p:ph type="sldNum" sz="quarter" idx="11"/>
          </p:nvPr>
        </p:nvSpPr>
        <p:spPr bwMode="auto">
          <a:noFill/>
          <a:ln>
            <a:miter lim="800000"/>
            <a:headEnd/>
            <a:tailEnd/>
          </a:ln>
        </p:spPr>
        <p:txBody>
          <a:bodyPr/>
          <a:lstStyle/>
          <a:p>
            <a:fld id="{22C00E4C-8AD3-4E60-9BDD-5643798CCC4E}" type="slidenum">
              <a:rPr lang="sv-SE" smtClean="0">
                <a:ea typeface="ＭＳ Ｐゴシック" pitchFamily="34" charset="-128"/>
              </a:rPr>
              <a:pPr/>
              <a:t>21</a:t>
            </a:fld>
            <a:endParaRPr lang="sv-SE" dirty="0" smtClean="0">
              <a:ea typeface="ＭＳ Ｐゴシック" pitchFamily="34" charset="-128"/>
            </a:endParaRPr>
          </a:p>
        </p:txBody>
      </p:sp>
      <p:sp>
        <p:nvSpPr>
          <p:cNvPr id="6" name="Rektangel med rundade hörn 5"/>
          <p:cNvSpPr/>
          <p:nvPr/>
        </p:nvSpPr>
        <p:spPr bwMode="auto">
          <a:xfrm>
            <a:off x="359098" y="1892275"/>
            <a:ext cx="720080" cy="576064"/>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sv-SE" sz="1800" b="0" i="0" u="none" strike="noStrike" cap="none" normalizeH="0" baseline="0" dirty="0" smtClean="0">
                <a:ln>
                  <a:noFill/>
                </a:ln>
                <a:solidFill>
                  <a:schemeClr val="tx1"/>
                </a:solidFill>
                <a:effectLst/>
                <a:latin typeface="Arial" charset="0"/>
                <a:ea typeface="ＭＳ Ｐゴシック" pitchFamily="-65" charset="-128"/>
              </a:rPr>
              <a:t>SPI</a:t>
            </a:r>
          </a:p>
        </p:txBody>
      </p:sp>
      <p:sp>
        <p:nvSpPr>
          <p:cNvPr id="7" name="Rektangel med rundade hörn 6"/>
          <p:cNvSpPr/>
          <p:nvPr/>
        </p:nvSpPr>
        <p:spPr bwMode="auto">
          <a:xfrm>
            <a:off x="1691680" y="1341438"/>
            <a:ext cx="2113894" cy="728464"/>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sv-SE" dirty="0" smtClean="0">
                <a:ea typeface="ＭＳ Ｐゴシック" pitchFamily="-65" charset="-128"/>
              </a:rPr>
              <a:t>Prövning befattningshavare</a:t>
            </a:r>
            <a:endParaRPr kumimoji="0" lang="sv-SE" sz="1800" b="0" i="0" u="none" strike="noStrike" cap="none" normalizeH="0" baseline="0" dirty="0" smtClean="0">
              <a:ln>
                <a:noFill/>
              </a:ln>
              <a:solidFill>
                <a:schemeClr val="tx1"/>
              </a:solidFill>
              <a:effectLst/>
              <a:latin typeface="Arial" charset="0"/>
              <a:ea typeface="ＭＳ Ｐゴシック" pitchFamily="-65" charset="-128"/>
            </a:endParaRPr>
          </a:p>
        </p:txBody>
      </p:sp>
      <p:sp>
        <p:nvSpPr>
          <p:cNvPr id="8" name="Rektangel med rundade hörn 7"/>
          <p:cNvSpPr/>
          <p:nvPr/>
        </p:nvSpPr>
        <p:spPr bwMode="auto">
          <a:xfrm>
            <a:off x="259904" y="4509120"/>
            <a:ext cx="2871936" cy="792088"/>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sv-SE" dirty="0" smtClean="0">
                <a:ea typeface="ＭＳ Ｐゴシック" pitchFamily="-65" charset="-128"/>
              </a:rPr>
              <a:t>Granskning av organisationens åtgärder </a:t>
            </a:r>
            <a:endParaRPr kumimoji="0" lang="sv-SE" sz="1800" b="0" i="0" u="none" strike="noStrike" cap="none" normalizeH="0" baseline="0" dirty="0" smtClean="0">
              <a:ln>
                <a:noFill/>
              </a:ln>
              <a:solidFill>
                <a:schemeClr val="tx1"/>
              </a:solidFill>
              <a:effectLst/>
              <a:latin typeface="Arial" charset="0"/>
              <a:ea typeface="ＭＳ Ｐゴシック" pitchFamily="-65" charset="-128"/>
            </a:endParaRPr>
          </a:p>
        </p:txBody>
      </p:sp>
      <p:sp>
        <p:nvSpPr>
          <p:cNvPr id="9" name="Rektangel med rundade hörn 8"/>
          <p:cNvSpPr/>
          <p:nvPr/>
        </p:nvSpPr>
        <p:spPr bwMode="auto">
          <a:xfrm>
            <a:off x="259904" y="3068960"/>
            <a:ext cx="720080" cy="576064"/>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sv-SE" sz="1800" b="0" i="0" u="none" strike="noStrike" cap="none" normalizeH="0" baseline="0" dirty="0" smtClean="0">
                <a:ln>
                  <a:noFill/>
                </a:ln>
                <a:solidFill>
                  <a:schemeClr val="tx1"/>
                </a:solidFill>
                <a:effectLst/>
                <a:latin typeface="Arial" charset="0"/>
                <a:ea typeface="ＭＳ Ｐゴシック" pitchFamily="-65" charset="-128"/>
              </a:rPr>
              <a:t>SSP</a:t>
            </a:r>
          </a:p>
        </p:txBody>
      </p:sp>
      <p:cxnSp>
        <p:nvCxnSpPr>
          <p:cNvPr id="11" name="Rak pil 10"/>
          <p:cNvCxnSpPr/>
          <p:nvPr/>
        </p:nvCxnSpPr>
        <p:spPr bwMode="auto">
          <a:xfrm flipV="1">
            <a:off x="1691680" y="3645024"/>
            <a:ext cx="1080120" cy="86409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Rak pil 12"/>
          <p:cNvCxnSpPr>
            <a:stCxn id="6" idx="3"/>
          </p:cNvCxnSpPr>
          <p:nvPr/>
        </p:nvCxnSpPr>
        <p:spPr bwMode="auto">
          <a:xfrm>
            <a:off x="1079178" y="2180307"/>
            <a:ext cx="1260574" cy="88865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Rak pil 14"/>
          <p:cNvCxnSpPr/>
          <p:nvPr/>
        </p:nvCxnSpPr>
        <p:spPr bwMode="auto">
          <a:xfrm>
            <a:off x="979984" y="3356992"/>
            <a:ext cx="1359768"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7" name="Rak pil 16"/>
          <p:cNvCxnSpPr>
            <a:stCxn id="7" idx="2"/>
          </p:cNvCxnSpPr>
          <p:nvPr/>
        </p:nvCxnSpPr>
        <p:spPr bwMode="auto">
          <a:xfrm rot="16200000" flipH="1">
            <a:off x="2548715" y="2269813"/>
            <a:ext cx="999060" cy="5992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1" name="Rektangel med rundade hörn 20"/>
          <p:cNvSpPr/>
          <p:nvPr/>
        </p:nvSpPr>
        <p:spPr bwMode="auto">
          <a:xfrm>
            <a:off x="3892607" y="2227125"/>
            <a:ext cx="2350602" cy="482427"/>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sv-SE" dirty="0" smtClean="0">
                <a:ea typeface="ＭＳ Ｐゴシック" pitchFamily="-65" charset="-128"/>
              </a:rPr>
              <a:t>Informationsinsatser</a:t>
            </a:r>
            <a:endParaRPr kumimoji="0" lang="sv-SE" sz="1800" b="0" i="0" u="none" strike="noStrike" cap="none" normalizeH="0" baseline="0" dirty="0" smtClean="0">
              <a:ln>
                <a:noFill/>
              </a:ln>
              <a:solidFill>
                <a:schemeClr val="tx1"/>
              </a:solidFill>
              <a:effectLst/>
              <a:latin typeface="Arial" charset="0"/>
              <a:ea typeface="ＭＳ Ｐゴシック" pitchFamily="-65" charset="-128"/>
            </a:endParaRPr>
          </a:p>
        </p:txBody>
      </p:sp>
      <p:cxnSp>
        <p:nvCxnSpPr>
          <p:cNvPr id="23" name="Rak pil 22"/>
          <p:cNvCxnSpPr/>
          <p:nvPr/>
        </p:nvCxnSpPr>
        <p:spPr bwMode="auto">
          <a:xfrm rot="10800000" flipV="1">
            <a:off x="3635896" y="2709552"/>
            <a:ext cx="1432012" cy="35940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9" name="Rektangel med rundade hörn 18"/>
          <p:cNvSpPr/>
          <p:nvPr/>
        </p:nvSpPr>
        <p:spPr bwMode="auto">
          <a:xfrm>
            <a:off x="6876256" y="1556792"/>
            <a:ext cx="1810544" cy="508248"/>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sv-SE" dirty="0" smtClean="0">
                <a:ea typeface="ＭＳ Ｐゴシック" pitchFamily="-65" charset="-128"/>
              </a:rPr>
              <a:t>Haverier m.m.</a:t>
            </a:r>
            <a:endParaRPr kumimoji="0" lang="sv-SE" sz="1800" b="0" i="0" u="none" strike="noStrike" cap="none" normalizeH="0" baseline="0" dirty="0" smtClean="0">
              <a:ln>
                <a:noFill/>
              </a:ln>
              <a:solidFill>
                <a:schemeClr val="tx1"/>
              </a:solidFill>
              <a:effectLst/>
              <a:latin typeface="Arial" charset="0"/>
              <a:ea typeface="ＭＳ Ｐゴシック" pitchFamily="-65" charset="-128"/>
            </a:endParaRPr>
          </a:p>
        </p:txBody>
      </p:sp>
      <p:cxnSp>
        <p:nvCxnSpPr>
          <p:cNvPr id="22" name="Rak pil 21"/>
          <p:cNvCxnSpPr>
            <a:stCxn id="19" idx="2"/>
          </p:cNvCxnSpPr>
          <p:nvPr/>
        </p:nvCxnSpPr>
        <p:spPr bwMode="auto">
          <a:xfrm flipH="1">
            <a:off x="6795864" y="2065040"/>
            <a:ext cx="985664" cy="96485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4" name="Rektangel med rundade hörn 23"/>
          <p:cNvSpPr/>
          <p:nvPr/>
        </p:nvSpPr>
        <p:spPr bwMode="auto">
          <a:xfrm>
            <a:off x="6876256" y="4144888"/>
            <a:ext cx="2160240" cy="940296"/>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sv-SE" dirty="0" smtClean="0">
                <a:ea typeface="ＭＳ Ｐゴシック" pitchFamily="-65" charset="-128"/>
              </a:rPr>
              <a:t>Möte med tillståndshavare/-innehavare</a:t>
            </a:r>
            <a:endParaRPr kumimoji="0" lang="sv-SE" sz="1800" b="0" i="0" u="none" strike="noStrike" cap="none" normalizeH="0" baseline="0" dirty="0" smtClean="0">
              <a:ln>
                <a:noFill/>
              </a:ln>
              <a:solidFill>
                <a:schemeClr val="tx1"/>
              </a:solidFill>
              <a:effectLst/>
              <a:latin typeface="Arial" charset="0"/>
              <a:ea typeface="ＭＳ Ｐゴシック" pitchFamily="-65" charset="-128"/>
            </a:endParaRPr>
          </a:p>
        </p:txBody>
      </p:sp>
      <p:cxnSp>
        <p:nvCxnSpPr>
          <p:cNvPr id="25" name="Rak pil 24"/>
          <p:cNvCxnSpPr/>
          <p:nvPr/>
        </p:nvCxnSpPr>
        <p:spPr bwMode="auto">
          <a:xfrm rot="16200000" flipV="1">
            <a:off x="6978099" y="3220127"/>
            <a:ext cx="499864" cy="134965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6" name="Rektangel med rundade hörn 25"/>
          <p:cNvSpPr/>
          <p:nvPr/>
        </p:nvSpPr>
        <p:spPr bwMode="auto">
          <a:xfrm>
            <a:off x="3635895" y="4644751"/>
            <a:ext cx="2917305" cy="656457"/>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sv-SE" dirty="0" smtClean="0">
                <a:ea typeface="ＭＳ Ｐゴシック" pitchFamily="-65" charset="-128"/>
              </a:rPr>
              <a:t>Verksamhetskontroller (t.ex. Riskbaserad tillsyn) </a:t>
            </a:r>
            <a:endParaRPr kumimoji="0" lang="sv-SE" sz="1800" b="0" i="0" u="none" strike="noStrike" cap="none" normalizeH="0" baseline="0" dirty="0" smtClean="0">
              <a:ln>
                <a:noFill/>
              </a:ln>
              <a:solidFill>
                <a:schemeClr val="tx1"/>
              </a:solidFill>
              <a:effectLst/>
              <a:latin typeface="Arial" charset="0"/>
              <a:ea typeface="ＭＳ Ｐゴシック" pitchFamily="-65" charset="-128"/>
            </a:endParaRPr>
          </a:p>
        </p:txBody>
      </p:sp>
      <p:cxnSp>
        <p:nvCxnSpPr>
          <p:cNvPr id="27" name="Rak pil 26"/>
          <p:cNvCxnSpPr/>
          <p:nvPr/>
        </p:nvCxnSpPr>
        <p:spPr bwMode="auto">
          <a:xfrm rot="16200000" flipV="1">
            <a:off x="3613332" y="3163535"/>
            <a:ext cx="999728" cy="196270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8" name="Rektangel med rundade hörn 27"/>
          <p:cNvSpPr/>
          <p:nvPr/>
        </p:nvSpPr>
        <p:spPr bwMode="auto">
          <a:xfrm>
            <a:off x="4432664" y="1163811"/>
            <a:ext cx="2120535" cy="728464"/>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sv-SE" dirty="0" smtClean="0">
                <a:ea typeface="ＭＳ Ｐゴシック" pitchFamily="-65" charset="-128"/>
              </a:rPr>
              <a:t>Lyfta fram goda ”exempel”.</a:t>
            </a:r>
            <a:endParaRPr kumimoji="0" lang="sv-SE" sz="1800" b="0" i="0" u="none" strike="noStrike" cap="none" normalizeH="0" baseline="0" dirty="0" smtClean="0">
              <a:ln>
                <a:noFill/>
              </a:ln>
              <a:solidFill>
                <a:schemeClr val="tx1"/>
              </a:solidFill>
              <a:effectLst/>
              <a:latin typeface="Arial" charset="0"/>
              <a:ea typeface="ＭＳ Ｐゴシック" pitchFamily="-65" charset="-12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bg/>
                                          </p:spTgt>
                                        </p:tgtEl>
                                        <p:attrNameLst>
                                          <p:attrName>style.visibility</p:attrName>
                                        </p:attrNameLst>
                                      </p:cBhvr>
                                      <p:to>
                                        <p:strVal val="visible"/>
                                      </p:to>
                                    </p:set>
                                    <p:animEffect transition="in" filter="fade">
                                      <p:cBhvr>
                                        <p:cTn id="7" dur="2000"/>
                                        <p:tgtEl>
                                          <p:spTgt spid="19">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20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2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bg/>
                                          </p:spTgt>
                                        </p:tgtEl>
                                        <p:attrNameLst>
                                          <p:attrName>style.visibility</p:attrName>
                                        </p:attrNameLst>
                                      </p:cBhvr>
                                      <p:to>
                                        <p:strVal val="visible"/>
                                      </p:to>
                                    </p:set>
                                    <p:animEffect transition="in" filter="fade">
                                      <p:cBhvr>
                                        <p:cTn id="22" dur="2000"/>
                                        <p:tgtEl>
                                          <p:spTgt spid="24">
                                            <p:bg/>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fade">
                                      <p:cBhvr>
                                        <p:cTn id="27" dur="20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animBg="1"/>
      <p:bldP spid="24"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19138" y="0"/>
            <a:ext cx="8424862" cy="1066800"/>
          </a:xfrm>
        </p:spPr>
        <p:txBody>
          <a:bodyPr/>
          <a:lstStyle/>
          <a:p>
            <a:r>
              <a:rPr lang="sv-SE" dirty="0" smtClean="0"/>
              <a:t>Säkerhetskultur – en del av vår System- och riskbaserade tillsyn</a:t>
            </a:r>
            <a:endParaRPr lang="sv-SE" dirty="0"/>
          </a:p>
        </p:txBody>
      </p:sp>
      <p:sp>
        <p:nvSpPr>
          <p:cNvPr id="3" name="Platshållare för innehåll 2"/>
          <p:cNvSpPr>
            <a:spLocks noGrp="1"/>
          </p:cNvSpPr>
          <p:nvPr>
            <p:ph idx="1"/>
          </p:nvPr>
        </p:nvSpPr>
        <p:spPr/>
        <p:txBody>
          <a:bodyPr/>
          <a:lstStyle/>
          <a:p>
            <a:pPr>
              <a:buClr>
                <a:schemeClr val="accent1"/>
              </a:buClr>
              <a:buFont typeface="Arial" pitchFamily="34" charset="0"/>
              <a:buChar char="•"/>
            </a:pPr>
            <a:r>
              <a:rPr lang="sv-SE" dirty="0" smtClean="0"/>
              <a:t>Prövning av befattningshavare </a:t>
            </a:r>
          </a:p>
          <a:p>
            <a:pPr>
              <a:buClr>
                <a:schemeClr val="accent1"/>
              </a:buClr>
              <a:buFont typeface="Arial" pitchFamily="34" charset="0"/>
              <a:buChar char="•"/>
            </a:pPr>
            <a:r>
              <a:rPr lang="sv-SE" dirty="0" smtClean="0"/>
              <a:t>Granskning av manualer och dokumentation</a:t>
            </a:r>
          </a:p>
          <a:p>
            <a:pPr>
              <a:buClr>
                <a:schemeClr val="accent1"/>
              </a:buClr>
              <a:buFont typeface="Arial" pitchFamily="34" charset="0"/>
              <a:buChar char="•"/>
            </a:pPr>
            <a:r>
              <a:rPr lang="sv-SE" dirty="0" smtClean="0"/>
              <a:t>Inspektioner</a:t>
            </a:r>
          </a:p>
          <a:p>
            <a:pPr>
              <a:buClr>
                <a:schemeClr val="accent1"/>
              </a:buClr>
              <a:buFont typeface="Arial" pitchFamily="34" charset="0"/>
              <a:buChar char="•"/>
            </a:pPr>
            <a:r>
              <a:rPr lang="sv-SE" dirty="0" err="1" smtClean="0"/>
              <a:t>Audits</a:t>
            </a:r>
            <a:endParaRPr lang="sv-SE" dirty="0" smtClean="0"/>
          </a:p>
          <a:p>
            <a:pPr>
              <a:buClr>
                <a:schemeClr val="accent1"/>
              </a:buClr>
              <a:buFont typeface="Arial" pitchFamily="34" charset="0"/>
              <a:buChar char="•"/>
            </a:pPr>
            <a:r>
              <a:rPr lang="sv-SE" dirty="0" smtClean="0"/>
              <a:t>Analys – grunden till riskbasering</a:t>
            </a:r>
            <a:endParaRPr lang="sv-SE" dirty="0"/>
          </a:p>
        </p:txBody>
      </p:sp>
      <p:sp>
        <p:nvSpPr>
          <p:cNvPr id="4" name="Platshållare för datum 3"/>
          <p:cNvSpPr>
            <a:spLocks noGrp="1"/>
          </p:cNvSpPr>
          <p:nvPr>
            <p:ph type="dt" sz="half" idx="10"/>
          </p:nvPr>
        </p:nvSpPr>
        <p:spPr/>
        <p:txBody>
          <a:bodyPr/>
          <a:lstStyle/>
          <a:p>
            <a:pPr>
              <a:defRPr/>
            </a:pPr>
            <a:fld id="{47AD9333-ECF0-4A95-A14A-AAA3A37E7C73}" type="datetime1">
              <a:rPr lang="sv-SE" smtClean="0"/>
              <a:pPr>
                <a:defRPr/>
              </a:pPr>
              <a:t>2016-04-20</a:t>
            </a:fld>
            <a:endParaRPr lang="sv-SE"/>
          </a:p>
        </p:txBody>
      </p:sp>
      <p:sp>
        <p:nvSpPr>
          <p:cNvPr id="5" name="Platshållare för bildnummer 4"/>
          <p:cNvSpPr>
            <a:spLocks noGrp="1"/>
          </p:cNvSpPr>
          <p:nvPr>
            <p:ph type="sldNum" sz="quarter" idx="11"/>
          </p:nvPr>
        </p:nvSpPr>
        <p:spPr/>
        <p:txBody>
          <a:bodyPr/>
          <a:lstStyle/>
          <a:p>
            <a:pPr>
              <a:defRPr/>
            </a:pPr>
            <a:fld id="{F6E4635C-462C-44BD-810D-61ADE2E5072F}" type="slidenum">
              <a:rPr lang="sv-SE" smtClean="0"/>
              <a:pPr>
                <a:defRPr/>
              </a:pPr>
              <a:t>22</a:t>
            </a:fld>
            <a:endParaRPr lang="sv-SE"/>
          </a:p>
        </p:txBody>
      </p:sp>
      <p:sp>
        <p:nvSpPr>
          <p:cNvPr id="7" name="Rektangel med rundade hörn 6"/>
          <p:cNvSpPr/>
          <p:nvPr/>
        </p:nvSpPr>
        <p:spPr bwMode="auto">
          <a:xfrm>
            <a:off x="4582344" y="4489277"/>
            <a:ext cx="4104456" cy="1224136"/>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algn="ctr"/>
            <a:r>
              <a:rPr lang="sv-SE" b="1" dirty="0" err="1" smtClean="0"/>
              <a:t>Audit</a:t>
            </a:r>
            <a:r>
              <a:rPr lang="sv-SE" dirty="0" smtClean="0"/>
              <a:t>: Jämförelse av den verkliga ledningen av verksamheten och hur den genomförs utifrån den som beskrivits i dokumentationen</a:t>
            </a:r>
            <a:endParaRPr lang="sv-SE" dirty="0"/>
          </a:p>
        </p:txBody>
      </p:sp>
      <p:sp>
        <p:nvSpPr>
          <p:cNvPr id="8" name="Rektangel med rundade hörn 7"/>
          <p:cNvSpPr/>
          <p:nvPr/>
        </p:nvSpPr>
        <p:spPr bwMode="auto">
          <a:xfrm>
            <a:off x="179512" y="4489277"/>
            <a:ext cx="4104456" cy="1224136"/>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algn="ctr"/>
            <a:r>
              <a:rPr lang="sv-SE" b="1" dirty="0" smtClean="0"/>
              <a:t>Prövning av befattningshavare: ”</a:t>
            </a:r>
            <a:r>
              <a:rPr lang="sv-SE" sz="1600" dirty="0" smtClean="0"/>
              <a:t>Förstår vikten av och har förmågan att etablera och upprätthålla en säkerhetsfrämjande kultur inom företaget” </a:t>
            </a:r>
            <a:endParaRPr lang="sv-SE" sz="1600" dirty="0"/>
          </a:p>
        </p:txBody>
      </p:sp>
      <p:sp>
        <p:nvSpPr>
          <p:cNvPr id="10" name="Höger 9"/>
          <p:cNvSpPr/>
          <p:nvPr/>
        </p:nvSpPr>
        <p:spPr bwMode="auto">
          <a:xfrm>
            <a:off x="179512" y="1412776"/>
            <a:ext cx="539626" cy="288032"/>
          </a:xfrm>
          <a:prstGeom prst="rightArrow">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smtClean="0">
              <a:ln>
                <a:noFill/>
              </a:ln>
              <a:solidFill>
                <a:schemeClr val="tx1"/>
              </a:solidFill>
              <a:effectLst/>
              <a:latin typeface="Arial" charset="0"/>
              <a:ea typeface="ＭＳ Ｐゴシック" pitchFamily="-65" charset="-128"/>
            </a:endParaRPr>
          </a:p>
        </p:txBody>
      </p:sp>
      <p:sp>
        <p:nvSpPr>
          <p:cNvPr id="11" name="Höger 10"/>
          <p:cNvSpPr/>
          <p:nvPr/>
        </p:nvSpPr>
        <p:spPr bwMode="auto">
          <a:xfrm>
            <a:off x="179512" y="2708920"/>
            <a:ext cx="539626" cy="288032"/>
          </a:xfrm>
          <a:prstGeom prst="rightArrow">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smtClean="0">
              <a:ln>
                <a:noFill/>
              </a:ln>
              <a:solidFill>
                <a:schemeClr val="tx1"/>
              </a:solidFill>
              <a:effectLst/>
              <a:latin typeface="Arial" charset="0"/>
              <a:ea typeface="ＭＳ Ｐゴシック" pitchFamily="-65" charset="-12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bg/>
                                          </p:spTgt>
                                        </p:tgtEl>
                                        <p:attrNameLst>
                                          <p:attrName>style.visibility</p:attrName>
                                        </p:attrNameLst>
                                      </p:cBhvr>
                                      <p:to>
                                        <p:strVal val="visible"/>
                                      </p:to>
                                    </p:set>
                                    <p:animEffect transition="in" filter="fade">
                                      <p:cBhvr>
                                        <p:cTn id="29" dur="2000"/>
                                        <p:tgtEl>
                                          <p:spTgt spid="8">
                                            <p:bg/>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fade">
                                      <p:cBhvr>
                                        <p:cTn id="32" dur="20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2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Effect transition="in" filter="fade">
                                      <p:cBhvr>
                                        <p:cTn id="42" dur="2000"/>
                                        <p:tgtEl>
                                          <p:spTgt spid="7">
                                            <p:bg/>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
                                            <p:txEl>
                                              <p:pRg st="0" end="0"/>
                                            </p:txEl>
                                          </p:spTgt>
                                        </p:tgtEl>
                                        <p:attrNameLst>
                                          <p:attrName>style.visibility</p:attrName>
                                        </p:attrNameLst>
                                      </p:cBhvr>
                                      <p:to>
                                        <p:strVal val="visible"/>
                                      </p:to>
                                    </p:set>
                                    <p:animEffect transition="in" filter="fade">
                                      <p:cBhvr>
                                        <p:cTn id="45"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7" grpId="0" build="allAtOnce" animBg="1"/>
      <p:bldP spid="8" grpId="0" build="allAtOnce"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Hur försöker vi ringa in säkerhetskulturen?</a:t>
            </a:r>
            <a:endParaRPr lang="sv-SE" dirty="0"/>
          </a:p>
        </p:txBody>
      </p:sp>
      <p:sp>
        <p:nvSpPr>
          <p:cNvPr id="3" name="Platshållare för innehåll 2"/>
          <p:cNvSpPr>
            <a:spLocks noGrp="1"/>
          </p:cNvSpPr>
          <p:nvPr>
            <p:ph idx="1"/>
          </p:nvPr>
        </p:nvSpPr>
        <p:spPr>
          <a:xfrm>
            <a:off x="179512" y="1341438"/>
            <a:ext cx="4248472" cy="4371975"/>
          </a:xfrm>
        </p:spPr>
        <p:txBody>
          <a:bodyPr/>
          <a:lstStyle/>
          <a:p>
            <a:pPr>
              <a:buClr>
                <a:schemeClr val="accent1"/>
              </a:buClr>
              <a:buFont typeface="Wingdings" pitchFamily="2" charset="2"/>
              <a:buChar char="Ø"/>
            </a:pPr>
            <a:r>
              <a:rPr lang="sv-SE" dirty="0" smtClean="0"/>
              <a:t>Genomgång av olika typer av dokument</a:t>
            </a:r>
          </a:p>
          <a:p>
            <a:pPr>
              <a:buClr>
                <a:schemeClr val="accent1"/>
              </a:buClr>
              <a:buFont typeface="Wingdings" pitchFamily="2" charset="2"/>
              <a:buChar char="Ø"/>
            </a:pPr>
            <a:r>
              <a:rPr lang="sv-SE" dirty="0" smtClean="0"/>
              <a:t>Intervjua och samtala </a:t>
            </a:r>
          </a:p>
          <a:p>
            <a:pPr>
              <a:buClr>
                <a:schemeClr val="accent1"/>
              </a:buClr>
              <a:buFont typeface="Wingdings" pitchFamily="2" charset="2"/>
              <a:buChar char="Ø"/>
            </a:pPr>
            <a:r>
              <a:rPr lang="sv-SE" dirty="0" smtClean="0"/>
              <a:t>Prata med olika personer som jobbar med olika uppgifter på olika organisatoriska nivåer</a:t>
            </a:r>
          </a:p>
          <a:p>
            <a:pPr>
              <a:buClr>
                <a:schemeClr val="accent1"/>
              </a:buClr>
              <a:buFont typeface="Wingdings" pitchFamily="2" charset="2"/>
              <a:buChar char="Ø"/>
            </a:pPr>
            <a:r>
              <a:rPr lang="sv-SE" dirty="0" smtClean="0"/>
              <a:t>Genom att ”röra sig” i organisationen</a:t>
            </a:r>
          </a:p>
          <a:p>
            <a:pPr>
              <a:buClr>
                <a:schemeClr val="accent1"/>
              </a:buClr>
              <a:buFont typeface="Wingdings" pitchFamily="2" charset="2"/>
              <a:buChar char="Ø"/>
            </a:pPr>
            <a:r>
              <a:rPr lang="sv-SE" dirty="0" smtClean="0"/>
              <a:t>(Enkäter)</a:t>
            </a:r>
          </a:p>
          <a:p>
            <a:pPr>
              <a:buClr>
                <a:schemeClr val="accent1"/>
              </a:buClr>
              <a:buNone/>
            </a:pPr>
            <a:endParaRPr lang="sv-SE" dirty="0" smtClean="0"/>
          </a:p>
        </p:txBody>
      </p:sp>
      <p:sp>
        <p:nvSpPr>
          <p:cNvPr id="4" name="Platshållare för datum 3"/>
          <p:cNvSpPr>
            <a:spLocks noGrp="1"/>
          </p:cNvSpPr>
          <p:nvPr>
            <p:ph type="dt" sz="half" idx="10"/>
          </p:nvPr>
        </p:nvSpPr>
        <p:spPr/>
        <p:txBody>
          <a:bodyPr/>
          <a:lstStyle/>
          <a:p>
            <a:pPr>
              <a:defRPr/>
            </a:pPr>
            <a:fld id="{47AD9333-ECF0-4A95-A14A-AAA3A37E7C73}" type="datetime1">
              <a:rPr lang="sv-SE" smtClean="0"/>
              <a:pPr>
                <a:defRPr/>
              </a:pPr>
              <a:t>2016-04-20</a:t>
            </a:fld>
            <a:endParaRPr lang="sv-SE"/>
          </a:p>
        </p:txBody>
      </p:sp>
      <p:sp>
        <p:nvSpPr>
          <p:cNvPr id="5" name="Platshållare för bildnummer 4"/>
          <p:cNvSpPr>
            <a:spLocks noGrp="1"/>
          </p:cNvSpPr>
          <p:nvPr>
            <p:ph type="sldNum" sz="quarter" idx="11"/>
          </p:nvPr>
        </p:nvSpPr>
        <p:spPr/>
        <p:txBody>
          <a:bodyPr/>
          <a:lstStyle/>
          <a:p>
            <a:pPr>
              <a:defRPr/>
            </a:pPr>
            <a:fld id="{F6E4635C-462C-44BD-810D-61ADE2E5072F}" type="slidenum">
              <a:rPr lang="sv-SE" smtClean="0"/>
              <a:pPr>
                <a:defRPr/>
              </a:pPr>
              <a:t>23</a:t>
            </a:fld>
            <a:endParaRPr lang="sv-SE"/>
          </a:p>
        </p:txBody>
      </p:sp>
      <p:pic>
        <p:nvPicPr>
          <p:cNvPr id="6" name="Picture 5"/>
          <p:cNvPicPr>
            <a:picLocks noChangeAspect="1" noChangeArrowheads="1"/>
          </p:cNvPicPr>
          <p:nvPr/>
        </p:nvPicPr>
        <p:blipFill>
          <a:blip r:embed="rId2"/>
          <a:srcRect/>
          <a:stretch>
            <a:fillRect/>
          </a:stretch>
        </p:blipFill>
        <p:spPr bwMode="auto">
          <a:xfrm>
            <a:off x="4392052" y="2276872"/>
            <a:ext cx="4322296" cy="22680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Internationellt uppmärksammat område</a:t>
            </a:r>
            <a:endParaRPr lang="sv-SE" dirty="0"/>
          </a:p>
        </p:txBody>
      </p:sp>
      <p:sp>
        <p:nvSpPr>
          <p:cNvPr id="3" name="Platshållare för innehåll 2"/>
          <p:cNvSpPr>
            <a:spLocks noGrp="1"/>
          </p:cNvSpPr>
          <p:nvPr>
            <p:ph idx="1"/>
          </p:nvPr>
        </p:nvSpPr>
        <p:spPr/>
        <p:txBody>
          <a:bodyPr/>
          <a:lstStyle/>
          <a:p>
            <a:endParaRPr lang="sv-SE"/>
          </a:p>
        </p:txBody>
      </p:sp>
      <p:sp>
        <p:nvSpPr>
          <p:cNvPr id="4" name="Platshållare för datum 3"/>
          <p:cNvSpPr>
            <a:spLocks noGrp="1"/>
          </p:cNvSpPr>
          <p:nvPr>
            <p:ph type="dt" sz="half" idx="10"/>
          </p:nvPr>
        </p:nvSpPr>
        <p:spPr/>
        <p:txBody>
          <a:bodyPr/>
          <a:lstStyle/>
          <a:p>
            <a:pPr>
              <a:defRPr/>
            </a:pPr>
            <a:fld id="{47AD9333-ECF0-4A95-A14A-AAA3A37E7C73}" type="datetime1">
              <a:rPr lang="sv-SE" smtClean="0"/>
              <a:pPr>
                <a:defRPr/>
              </a:pPr>
              <a:t>2016-04-20</a:t>
            </a:fld>
            <a:endParaRPr lang="sv-SE"/>
          </a:p>
        </p:txBody>
      </p:sp>
      <p:sp>
        <p:nvSpPr>
          <p:cNvPr id="5" name="Platshållare för bildnummer 4"/>
          <p:cNvSpPr>
            <a:spLocks noGrp="1"/>
          </p:cNvSpPr>
          <p:nvPr>
            <p:ph type="sldNum" sz="quarter" idx="11"/>
          </p:nvPr>
        </p:nvSpPr>
        <p:spPr/>
        <p:txBody>
          <a:bodyPr/>
          <a:lstStyle/>
          <a:p>
            <a:pPr>
              <a:defRPr/>
            </a:pPr>
            <a:fld id="{F6E4635C-462C-44BD-810D-61ADE2E5072F}" type="slidenum">
              <a:rPr lang="sv-SE" smtClean="0"/>
              <a:pPr>
                <a:defRPr/>
              </a:pPr>
              <a:t>24</a:t>
            </a:fld>
            <a:endParaRPr lang="sv-SE"/>
          </a:p>
        </p:txBody>
      </p:sp>
      <p:pic>
        <p:nvPicPr>
          <p:cNvPr id="1026" name="Picture 2" descr="http://www.justcultureaviation.eu/img/banner_edinburgh.jpg"/>
          <p:cNvPicPr>
            <a:picLocks noChangeAspect="1" noChangeArrowheads="1"/>
          </p:cNvPicPr>
          <p:nvPr/>
        </p:nvPicPr>
        <p:blipFill>
          <a:blip r:embed="rId2"/>
          <a:srcRect/>
          <a:stretch>
            <a:fillRect/>
          </a:stretch>
        </p:blipFill>
        <p:spPr bwMode="auto">
          <a:xfrm>
            <a:off x="0" y="1628800"/>
            <a:ext cx="9048750" cy="3409950"/>
          </a:xfrm>
          <a:prstGeom prst="rect">
            <a:avLst/>
          </a:prstGeom>
          <a:noFill/>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Sammanfattning</a:t>
            </a:r>
            <a:endParaRPr lang="sv-SE" dirty="0"/>
          </a:p>
        </p:txBody>
      </p:sp>
      <p:sp>
        <p:nvSpPr>
          <p:cNvPr id="3" name="Platshållare för innehåll 2"/>
          <p:cNvSpPr>
            <a:spLocks noGrp="1"/>
          </p:cNvSpPr>
          <p:nvPr>
            <p:ph idx="1"/>
          </p:nvPr>
        </p:nvSpPr>
        <p:spPr/>
        <p:txBody>
          <a:bodyPr/>
          <a:lstStyle/>
          <a:p>
            <a:pPr>
              <a:buClr>
                <a:schemeClr val="accent1"/>
              </a:buClr>
              <a:buFont typeface="Wingdings" pitchFamily="2" charset="2"/>
              <a:buChar char="ü"/>
            </a:pPr>
            <a:r>
              <a:rPr lang="sv-SE" dirty="0" smtClean="0"/>
              <a:t>Säkerhetskultur berör både myndighet, tillståndshavare och enskild individ</a:t>
            </a:r>
          </a:p>
          <a:p>
            <a:pPr>
              <a:buClr>
                <a:schemeClr val="accent1"/>
              </a:buClr>
            </a:pPr>
            <a:endParaRPr lang="sv-SE" dirty="0" smtClean="0"/>
          </a:p>
          <a:p>
            <a:pPr>
              <a:buClr>
                <a:schemeClr val="accent1"/>
              </a:buClr>
              <a:buFont typeface="Wingdings" pitchFamily="2" charset="2"/>
              <a:buChar char="ü"/>
            </a:pPr>
            <a:r>
              <a:rPr lang="sv-SE" dirty="0" smtClean="0"/>
              <a:t>Säkerhetskultur bidrar till att vidga våra referensramar om risk och säkerhet</a:t>
            </a:r>
          </a:p>
          <a:p>
            <a:pPr>
              <a:buClr>
                <a:schemeClr val="accent1"/>
              </a:buClr>
              <a:buNone/>
            </a:pPr>
            <a:endParaRPr lang="sv-SE" dirty="0" smtClean="0"/>
          </a:p>
          <a:p>
            <a:pPr>
              <a:buClr>
                <a:schemeClr val="accent1"/>
              </a:buClr>
              <a:buFont typeface="Wingdings" pitchFamily="2" charset="2"/>
              <a:buChar char="ü"/>
            </a:pPr>
            <a:r>
              <a:rPr lang="sv-SE" dirty="0" smtClean="0"/>
              <a:t>Bidrar till att utveckla vår tillsyn och flygsäkerheten bland tillståndshavare</a:t>
            </a:r>
          </a:p>
          <a:p>
            <a:pPr>
              <a:buClr>
                <a:schemeClr val="accent1"/>
              </a:buClr>
              <a:buNone/>
            </a:pPr>
            <a:endParaRPr lang="sv-SE" dirty="0" smtClean="0"/>
          </a:p>
          <a:p>
            <a:pPr>
              <a:buClr>
                <a:schemeClr val="accent1"/>
              </a:buClr>
              <a:buFont typeface="Wingdings" pitchFamily="2" charset="2"/>
              <a:buChar char="ü"/>
            </a:pPr>
            <a:r>
              <a:rPr lang="sv-SE" dirty="0" smtClean="0"/>
              <a:t>Inga enkla patentlösningar som garanterat leder till en god säkerhetskultur </a:t>
            </a:r>
          </a:p>
          <a:p>
            <a:pPr>
              <a:buClr>
                <a:schemeClr val="accent1"/>
              </a:buClr>
            </a:pPr>
            <a:endParaRPr lang="sv-SE" dirty="0" smtClean="0"/>
          </a:p>
          <a:p>
            <a:pPr>
              <a:buClr>
                <a:schemeClr val="accent1"/>
              </a:buClr>
              <a:buFont typeface="Arial" pitchFamily="34" charset="0"/>
              <a:buChar char="•"/>
            </a:pPr>
            <a:endParaRPr lang="sv-SE" dirty="0" smtClean="0"/>
          </a:p>
          <a:p>
            <a:pPr>
              <a:buClr>
                <a:schemeClr val="accent1"/>
              </a:buClr>
              <a:buFont typeface="Arial" pitchFamily="34" charset="0"/>
              <a:buChar char="•"/>
            </a:pPr>
            <a:endParaRPr lang="sv-SE" dirty="0" smtClean="0"/>
          </a:p>
        </p:txBody>
      </p:sp>
      <p:sp>
        <p:nvSpPr>
          <p:cNvPr id="4" name="Platshållare för datum 3"/>
          <p:cNvSpPr>
            <a:spLocks noGrp="1"/>
          </p:cNvSpPr>
          <p:nvPr>
            <p:ph type="dt" sz="half" idx="10"/>
          </p:nvPr>
        </p:nvSpPr>
        <p:spPr/>
        <p:txBody>
          <a:bodyPr/>
          <a:lstStyle/>
          <a:p>
            <a:pPr>
              <a:defRPr/>
            </a:pPr>
            <a:fld id="{7F33A9E3-7FF9-4445-837E-C2356E0D18F5}" type="datetime1">
              <a:rPr lang="sv-SE" smtClean="0"/>
              <a:pPr>
                <a:defRPr/>
              </a:pPr>
              <a:t>2016-04-20</a:t>
            </a:fld>
            <a:endParaRPr lang="sv-SE"/>
          </a:p>
        </p:txBody>
      </p:sp>
      <p:sp>
        <p:nvSpPr>
          <p:cNvPr id="5" name="Platshållare för bildnummer 4"/>
          <p:cNvSpPr>
            <a:spLocks noGrp="1"/>
          </p:cNvSpPr>
          <p:nvPr>
            <p:ph type="sldNum" sz="quarter" idx="11"/>
          </p:nvPr>
        </p:nvSpPr>
        <p:spPr/>
        <p:txBody>
          <a:bodyPr/>
          <a:lstStyle/>
          <a:p>
            <a:pPr>
              <a:defRPr/>
            </a:pPr>
            <a:fld id="{D8269BA4-3FF9-426A-A809-7F2D4A22D06A}" type="slidenum">
              <a:rPr lang="sv-SE" smtClean="0"/>
              <a:pPr>
                <a:defRPr/>
              </a:pPr>
              <a:t>25</a:t>
            </a:fld>
            <a:endParaRPr lang="sv-SE"/>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Transportstyrelsens beskrivning av säkerhetskultur</a:t>
            </a:r>
            <a:endParaRPr lang="sv-SE" dirty="0"/>
          </a:p>
        </p:txBody>
      </p:sp>
      <p:sp>
        <p:nvSpPr>
          <p:cNvPr id="3" name="Platshållare för innehåll 2"/>
          <p:cNvSpPr>
            <a:spLocks noGrp="1"/>
          </p:cNvSpPr>
          <p:nvPr>
            <p:ph idx="1"/>
          </p:nvPr>
        </p:nvSpPr>
        <p:spPr>
          <a:xfrm>
            <a:off x="395536" y="5301208"/>
            <a:ext cx="8529985" cy="720180"/>
          </a:xfrm>
        </p:spPr>
        <p:txBody>
          <a:bodyPr/>
          <a:lstStyle/>
          <a:p>
            <a:pPr>
              <a:buClr>
                <a:schemeClr val="accent1"/>
              </a:buClr>
              <a:buNone/>
            </a:pPr>
            <a:r>
              <a:rPr lang="sv-SE" sz="1800" dirty="0" smtClean="0"/>
              <a:t>http://www.transportstyrelsen.se/sv/Publikationer/Sjofartspublikationer/Sjosakerhet/Sakerhetskultur-definition-och-beskrivning/</a:t>
            </a:r>
            <a:endParaRPr lang="sv-SE" sz="1800" dirty="0"/>
          </a:p>
        </p:txBody>
      </p:sp>
      <p:sp>
        <p:nvSpPr>
          <p:cNvPr id="4" name="Platshållare för datum 3"/>
          <p:cNvSpPr>
            <a:spLocks noGrp="1"/>
          </p:cNvSpPr>
          <p:nvPr>
            <p:ph type="dt" sz="half" idx="10"/>
          </p:nvPr>
        </p:nvSpPr>
        <p:spPr/>
        <p:txBody>
          <a:bodyPr/>
          <a:lstStyle/>
          <a:p>
            <a:pPr>
              <a:defRPr/>
            </a:pPr>
            <a:fld id="{47AD9333-ECF0-4A95-A14A-AAA3A37E7C73}" type="datetime1">
              <a:rPr lang="sv-SE" smtClean="0"/>
              <a:pPr>
                <a:defRPr/>
              </a:pPr>
              <a:t>2016-04-20</a:t>
            </a:fld>
            <a:endParaRPr lang="sv-SE" dirty="0"/>
          </a:p>
        </p:txBody>
      </p:sp>
      <p:sp>
        <p:nvSpPr>
          <p:cNvPr id="5" name="Platshållare för bildnummer 4"/>
          <p:cNvSpPr>
            <a:spLocks noGrp="1"/>
          </p:cNvSpPr>
          <p:nvPr>
            <p:ph type="sldNum" sz="quarter" idx="11"/>
          </p:nvPr>
        </p:nvSpPr>
        <p:spPr/>
        <p:txBody>
          <a:bodyPr/>
          <a:lstStyle/>
          <a:p>
            <a:pPr>
              <a:defRPr/>
            </a:pPr>
            <a:fld id="{F6E4635C-462C-44BD-810D-61ADE2E5072F}" type="slidenum">
              <a:rPr lang="sv-SE" smtClean="0"/>
              <a:pPr>
                <a:defRPr/>
              </a:pPr>
              <a:t>3</a:t>
            </a:fld>
            <a:endParaRPr lang="sv-SE"/>
          </a:p>
        </p:txBody>
      </p:sp>
      <p:sp>
        <p:nvSpPr>
          <p:cNvPr id="6" name="Rektangel med rundade hörn 5"/>
          <p:cNvSpPr/>
          <p:nvPr/>
        </p:nvSpPr>
        <p:spPr bwMode="auto">
          <a:xfrm>
            <a:off x="395536" y="1556792"/>
            <a:ext cx="5112568" cy="3312368"/>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a:outerShdw blurRad="50800" dist="38100" algn="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algn="ctr"/>
            <a:r>
              <a:rPr lang="sv-SE" sz="2400" dirty="0" smtClean="0"/>
              <a:t>Säkerhetskultur handlar om en organisations gemensamma sätt att tänka och agera i förhållande till risk och säkerhet, dvs. hur en organisation prioriterar och faktiskt arbetar med risker och säkerhet kopplat till sin verksamhet. </a:t>
            </a:r>
            <a:endParaRPr lang="sv-SE" sz="2400" dirty="0"/>
          </a:p>
        </p:txBody>
      </p:sp>
      <p:pic>
        <p:nvPicPr>
          <p:cNvPr id="7" name="Picture 4"/>
          <p:cNvPicPr>
            <a:picLocks noChangeAspect="1" noChangeArrowheads="1"/>
          </p:cNvPicPr>
          <p:nvPr/>
        </p:nvPicPr>
        <p:blipFill>
          <a:blip r:embed="rId3"/>
          <a:srcRect/>
          <a:stretch>
            <a:fillRect/>
          </a:stretch>
        </p:blipFill>
        <p:spPr bwMode="auto">
          <a:xfrm>
            <a:off x="5835054" y="1269192"/>
            <a:ext cx="3090467" cy="38880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20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2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719138" y="0"/>
            <a:ext cx="8424862" cy="1066800"/>
          </a:xfrm>
        </p:spPr>
        <p:txBody>
          <a:bodyPr/>
          <a:lstStyle/>
          <a:p>
            <a:r>
              <a:rPr lang="sv-SE" sz="3200" dirty="0" smtClean="0"/>
              <a:t>Transportstyrelsens beskrivning av säkerhetskultur</a:t>
            </a:r>
            <a:endParaRPr lang="sv-SE" sz="3200" dirty="0"/>
          </a:p>
        </p:txBody>
      </p:sp>
      <p:sp>
        <p:nvSpPr>
          <p:cNvPr id="26" name="Rektangel 25"/>
          <p:cNvSpPr/>
          <p:nvPr/>
        </p:nvSpPr>
        <p:spPr>
          <a:xfrm>
            <a:off x="395536" y="1340768"/>
            <a:ext cx="7776864" cy="4539704"/>
          </a:xfrm>
          <a:prstGeom prst="rect">
            <a:avLst/>
          </a:prstGeom>
        </p:spPr>
        <p:txBody>
          <a:bodyPr wrap="square">
            <a:spAutoFit/>
          </a:bodyPr>
          <a:lstStyle/>
          <a:p>
            <a:pPr marL="514350" indent="-514350">
              <a:spcAft>
                <a:spcPts val="600"/>
              </a:spcAft>
            </a:pPr>
            <a:r>
              <a:rPr lang="sv-SE" sz="2800" b="1" dirty="0" smtClean="0">
                <a:solidFill>
                  <a:schemeClr val="accent1">
                    <a:lumMod val="75000"/>
                  </a:schemeClr>
                </a:solidFill>
              </a:rPr>
              <a:t>Sju områden med delaspekter:</a:t>
            </a:r>
            <a:endParaRPr lang="sv-SE" sz="2400" dirty="0" smtClean="0">
              <a:solidFill>
                <a:schemeClr val="accent1">
                  <a:lumMod val="75000"/>
                </a:schemeClr>
              </a:solidFill>
            </a:endParaRPr>
          </a:p>
          <a:p>
            <a:pPr marL="514350" indent="-514350">
              <a:spcAft>
                <a:spcPts val="600"/>
              </a:spcAft>
              <a:buFont typeface="+mj-lt"/>
              <a:buAutoNum type="arabicPeriod"/>
            </a:pPr>
            <a:r>
              <a:rPr lang="sv-SE" sz="2400" dirty="0" smtClean="0">
                <a:solidFill>
                  <a:schemeClr val="accent1">
                    <a:lumMod val="75000"/>
                  </a:schemeClr>
                </a:solidFill>
              </a:rPr>
              <a:t>Säkerhetsengagemang</a:t>
            </a:r>
          </a:p>
          <a:p>
            <a:pPr marL="514350" indent="-514350">
              <a:spcAft>
                <a:spcPts val="600"/>
              </a:spcAft>
              <a:buFont typeface="+mj-lt"/>
              <a:buAutoNum type="arabicPeriod"/>
            </a:pPr>
            <a:r>
              <a:rPr lang="sv-SE" sz="2400" dirty="0" smtClean="0">
                <a:solidFill>
                  <a:schemeClr val="accent1">
                    <a:lumMod val="75000"/>
                  </a:schemeClr>
                </a:solidFill>
              </a:rPr>
              <a:t>Kommunikation</a:t>
            </a:r>
          </a:p>
          <a:p>
            <a:pPr marL="514350" indent="-514350">
              <a:spcAft>
                <a:spcPts val="600"/>
              </a:spcAft>
              <a:buFont typeface="+mj-lt"/>
              <a:buAutoNum type="arabicPeriod"/>
            </a:pPr>
            <a:r>
              <a:rPr lang="sv-SE" sz="2400" dirty="0" smtClean="0">
                <a:solidFill>
                  <a:schemeClr val="accent1">
                    <a:lumMod val="75000"/>
                  </a:schemeClr>
                </a:solidFill>
              </a:rPr>
              <a:t>Systematiskt säkerhetsarbete</a:t>
            </a:r>
          </a:p>
          <a:p>
            <a:pPr marL="514350" indent="-514350">
              <a:spcAft>
                <a:spcPts val="600"/>
              </a:spcAft>
              <a:buFont typeface="+mj-lt"/>
              <a:buAutoNum type="arabicPeriod"/>
            </a:pPr>
            <a:r>
              <a:rPr lang="sv-SE" sz="2400" dirty="0" smtClean="0">
                <a:solidFill>
                  <a:schemeClr val="accent1">
                    <a:lumMod val="75000"/>
                  </a:schemeClr>
                </a:solidFill>
              </a:rPr>
              <a:t>Resurser, kompetens och förutsättningar</a:t>
            </a:r>
          </a:p>
          <a:p>
            <a:pPr marL="514350" indent="-514350">
              <a:spcAft>
                <a:spcPts val="600"/>
              </a:spcAft>
              <a:buFont typeface="+mj-lt"/>
              <a:buAutoNum type="arabicPeriod"/>
            </a:pPr>
            <a:r>
              <a:rPr lang="sv-SE" sz="2400" dirty="0" smtClean="0">
                <a:solidFill>
                  <a:schemeClr val="accent1">
                    <a:lumMod val="75000"/>
                  </a:schemeClr>
                </a:solidFill>
              </a:rPr>
              <a:t>Lärande kultur</a:t>
            </a:r>
            <a:r>
              <a:rPr lang="sv-SE" sz="2800" dirty="0" smtClean="0">
                <a:solidFill>
                  <a:schemeClr val="accent1">
                    <a:lumMod val="75000"/>
                  </a:schemeClr>
                </a:solidFill>
              </a:rPr>
              <a:t> </a:t>
            </a:r>
            <a:endParaRPr lang="sv-SE" sz="2000" dirty="0" smtClean="0">
              <a:solidFill>
                <a:schemeClr val="tx2">
                  <a:lumMod val="60000"/>
                  <a:lumOff val="40000"/>
                </a:schemeClr>
              </a:solidFill>
            </a:endParaRPr>
          </a:p>
          <a:p>
            <a:pPr marL="514350" indent="-514350">
              <a:spcAft>
                <a:spcPts val="600"/>
              </a:spcAft>
              <a:buFont typeface="+mj-lt"/>
              <a:buAutoNum type="arabicPeriod"/>
            </a:pPr>
            <a:r>
              <a:rPr lang="sv-SE" sz="2400" dirty="0" smtClean="0">
                <a:solidFill>
                  <a:schemeClr val="accent1">
                    <a:lumMod val="75000"/>
                  </a:schemeClr>
                </a:solidFill>
              </a:rPr>
              <a:t>Rapporterande kultur</a:t>
            </a:r>
          </a:p>
          <a:p>
            <a:pPr marL="514350" indent="-514350">
              <a:spcAft>
                <a:spcPts val="600"/>
              </a:spcAft>
              <a:buFont typeface="+mj-lt"/>
              <a:buAutoNum type="arabicPeriod"/>
            </a:pPr>
            <a:r>
              <a:rPr lang="sv-SE" sz="2400" dirty="0" smtClean="0">
                <a:solidFill>
                  <a:schemeClr val="accent1">
                    <a:lumMod val="75000"/>
                  </a:schemeClr>
                </a:solidFill>
              </a:rPr>
              <a:t>Rättvis kultur</a:t>
            </a:r>
            <a:endParaRPr lang="sv-SE" sz="2000" dirty="0" smtClean="0">
              <a:solidFill>
                <a:schemeClr val="tx2">
                  <a:lumMod val="60000"/>
                  <a:lumOff val="40000"/>
                </a:schemeClr>
              </a:solidFill>
            </a:endParaRPr>
          </a:p>
          <a:p>
            <a:pPr marL="514350" indent="-514350">
              <a:spcAft>
                <a:spcPts val="600"/>
              </a:spcAft>
            </a:pPr>
            <a:endParaRPr lang="sv-SE" sz="2400" dirty="0">
              <a:solidFill>
                <a:schemeClr val="accent1">
                  <a:lumMod val="75000"/>
                </a:schemeClr>
              </a:solidFill>
            </a:endParaRPr>
          </a:p>
          <a:p>
            <a:pPr marL="514350" indent="-514350">
              <a:spcAft>
                <a:spcPts val="600"/>
              </a:spcAft>
            </a:pPr>
            <a:endParaRPr lang="sv-SE" sz="2000" dirty="0" smtClean="0">
              <a:solidFill>
                <a:schemeClr val="tx2">
                  <a:lumMod val="60000"/>
                  <a:lumOff val="40000"/>
                </a:schemeClr>
              </a:solidFill>
            </a:endParaRPr>
          </a:p>
        </p:txBody>
      </p:sp>
      <p:pic>
        <p:nvPicPr>
          <p:cNvPr id="6" name="Bildobjekt 5" descr="Säkerhetskultur_TSx.png"/>
          <p:cNvPicPr>
            <a:picLocks noChangeAspect="1"/>
          </p:cNvPicPr>
          <p:nvPr/>
        </p:nvPicPr>
        <p:blipFill>
          <a:blip r:embed="rId3" cstate="print"/>
          <a:stretch>
            <a:fillRect/>
          </a:stretch>
        </p:blipFill>
        <p:spPr>
          <a:xfrm>
            <a:off x="6444208" y="2060848"/>
            <a:ext cx="2827001" cy="2462343"/>
          </a:xfrm>
          <a:prstGeom prst="rect">
            <a:avLst/>
          </a:prstGeom>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a:xfrm>
            <a:off x="179512" y="0"/>
            <a:ext cx="8784976" cy="1066800"/>
          </a:xfrm>
        </p:spPr>
        <p:txBody>
          <a:bodyPr/>
          <a:lstStyle/>
          <a:p>
            <a:r>
              <a:rPr lang="sv-SE" dirty="0" smtClean="0"/>
              <a:t>     Viktiga säkerhetskulturområden</a:t>
            </a:r>
            <a:endParaRPr lang="sv-SE" dirty="0"/>
          </a:p>
        </p:txBody>
      </p:sp>
      <p:sp>
        <p:nvSpPr>
          <p:cNvPr id="7" name="Platshållare för innehåll 6"/>
          <p:cNvSpPr>
            <a:spLocks noGrp="1"/>
          </p:cNvSpPr>
          <p:nvPr>
            <p:ph idx="1"/>
          </p:nvPr>
        </p:nvSpPr>
        <p:spPr>
          <a:xfrm>
            <a:off x="179512" y="1412776"/>
            <a:ext cx="8964488" cy="4371975"/>
          </a:xfrm>
        </p:spPr>
        <p:txBody>
          <a:bodyPr/>
          <a:lstStyle/>
          <a:p>
            <a:pPr>
              <a:buClr>
                <a:schemeClr val="accent1"/>
              </a:buClr>
              <a:buFont typeface="Arial" pitchFamily="34" charset="0"/>
              <a:buChar char="•"/>
            </a:pPr>
            <a:r>
              <a:rPr lang="sv-SE" sz="2800" b="1" dirty="0" smtClean="0"/>
              <a:t>Ledningens engagemang och syn på säkerhet</a:t>
            </a:r>
          </a:p>
          <a:p>
            <a:pPr>
              <a:buNone/>
            </a:pPr>
            <a:r>
              <a:rPr lang="sv-SE" sz="2000" dirty="0" smtClean="0"/>
              <a:t>     </a:t>
            </a:r>
            <a:r>
              <a:rPr lang="sv-SE" sz="2000" dirty="0" smtClean="0">
                <a:solidFill>
                  <a:srgbClr val="005BBB"/>
                </a:solidFill>
              </a:rPr>
              <a:t>- Prioritering av säkerheten       </a:t>
            </a:r>
          </a:p>
          <a:p>
            <a:pPr>
              <a:buNone/>
            </a:pPr>
            <a:r>
              <a:rPr lang="sv-SE" sz="2000" dirty="0" smtClean="0">
                <a:solidFill>
                  <a:srgbClr val="005BBB"/>
                </a:solidFill>
              </a:rPr>
              <a:t>     - Undvika motstridiga budskap</a:t>
            </a:r>
          </a:p>
          <a:p>
            <a:pPr>
              <a:buNone/>
            </a:pPr>
            <a:r>
              <a:rPr lang="sv-SE" sz="2000" dirty="0" smtClean="0">
                <a:solidFill>
                  <a:srgbClr val="005BBB"/>
                </a:solidFill>
              </a:rPr>
              <a:t>     - Involvera personalen i säkerhetsarbetet</a:t>
            </a:r>
          </a:p>
          <a:p>
            <a:pPr>
              <a:buNone/>
            </a:pPr>
            <a:r>
              <a:rPr lang="sv-SE" sz="2000" dirty="0" smtClean="0">
                <a:solidFill>
                  <a:srgbClr val="005BBB"/>
                </a:solidFill>
              </a:rPr>
              <a:t>     - Skapa tillit gentemot personalen kring säkerhet</a:t>
            </a:r>
          </a:p>
          <a:p>
            <a:pPr algn="ctr" eaLnBrk="1" hangingPunct="1">
              <a:buClr>
                <a:srgbClr val="005BBB"/>
              </a:buClr>
              <a:buNone/>
            </a:pPr>
            <a:endParaRPr lang="sv-SE" sz="1800" dirty="0" smtClean="0"/>
          </a:p>
          <a:p>
            <a:pPr algn="ctr" eaLnBrk="1" hangingPunct="1">
              <a:buClr>
                <a:srgbClr val="005BBB"/>
              </a:buClr>
              <a:buNone/>
            </a:pPr>
            <a:endParaRPr lang="sv-SE" sz="1800" dirty="0" smtClean="0"/>
          </a:p>
          <a:p>
            <a:endParaRPr lang="sv-SE" sz="1800" dirty="0" smtClean="0"/>
          </a:p>
        </p:txBody>
      </p:sp>
      <p:sp>
        <p:nvSpPr>
          <p:cNvPr id="4" name="Platshållare för datum 3"/>
          <p:cNvSpPr>
            <a:spLocks noGrp="1"/>
          </p:cNvSpPr>
          <p:nvPr>
            <p:ph type="dt" sz="half" idx="10"/>
          </p:nvPr>
        </p:nvSpPr>
        <p:spPr/>
        <p:txBody>
          <a:bodyPr/>
          <a:lstStyle/>
          <a:p>
            <a:fld id="{5F08132B-8888-4C5B-BAC5-2250DC7FFCE7}" type="datetime1">
              <a:rPr lang="sv-SE" smtClean="0"/>
              <a:pPr/>
              <a:t>2016-04-20</a:t>
            </a:fld>
            <a:endParaRPr lang="sv-SE"/>
          </a:p>
        </p:txBody>
      </p:sp>
      <p:sp>
        <p:nvSpPr>
          <p:cNvPr id="5" name="Platshållare för bildnummer 4"/>
          <p:cNvSpPr>
            <a:spLocks noGrp="1"/>
          </p:cNvSpPr>
          <p:nvPr>
            <p:ph type="sldNum" sz="quarter" idx="11"/>
          </p:nvPr>
        </p:nvSpPr>
        <p:spPr/>
        <p:txBody>
          <a:bodyPr/>
          <a:lstStyle/>
          <a:p>
            <a:fld id="{0D569609-A223-4F67-8F14-EC6D7FE4608A}" type="slidenum">
              <a:rPr lang="sv-SE" smtClean="0"/>
              <a:pPr/>
              <a:t>5</a:t>
            </a:fld>
            <a:endParaRPr lang="sv-SE"/>
          </a:p>
        </p:txBody>
      </p:sp>
      <p:sp>
        <p:nvSpPr>
          <p:cNvPr id="9" name="Platshållare för innehåll 6"/>
          <p:cNvSpPr txBox="1">
            <a:spLocks/>
          </p:cNvSpPr>
          <p:nvPr/>
        </p:nvSpPr>
        <p:spPr bwMode="auto">
          <a:xfrm>
            <a:off x="179512" y="3356992"/>
            <a:ext cx="8784976" cy="2520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Tx/>
              <a:buSzTx/>
              <a:buFont typeface="Arial" charset="0"/>
              <a:buNone/>
              <a:tabLst/>
              <a:defRPr/>
            </a:pPr>
            <a:r>
              <a:rPr kumimoji="0" lang="sv-SE" sz="1800" b="0" i="0" u="none" strike="noStrike" kern="0" cap="none" spc="0" normalizeH="0" baseline="0" noProof="0" dirty="0" smtClean="0">
                <a:ln>
                  <a:noFill/>
                </a:ln>
                <a:solidFill>
                  <a:schemeClr val="tx1"/>
                </a:solidFill>
                <a:effectLst/>
                <a:uLnTx/>
                <a:uFillTx/>
                <a:latin typeface="+mn-lt"/>
                <a:ea typeface="+mn-ea"/>
                <a:cs typeface="+mn-cs"/>
              </a:rPr>
              <a:t>  </a:t>
            </a:r>
          </a:p>
          <a:p>
            <a:pPr marL="342900" marR="0" lvl="0" indent="-342900" algn="l" defTabSz="457200" rtl="0" eaLnBrk="0" fontAlgn="base" latinLnBrk="0" hangingPunct="0">
              <a:lnSpc>
                <a:spcPct val="100000"/>
              </a:lnSpc>
              <a:spcBef>
                <a:spcPct val="20000"/>
              </a:spcBef>
              <a:spcAft>
                <a:spcPct val="0"/>
              </a:spcAft>
              <a:buClr>
                <a:schemeClr val="accent1"/>
              </a:buClr>
              <a:buSzTx/>
              <a:buFont typeface="Arial" pitchFamily="34" charset="0"/>
              <a:buChar char="•"/>
              <a:tabLst/>
              <a:defRPr/>
            </a:pPr>
            <a:r>
              <a:rPr kumimoji="0" lang="sv-SE" sz="2800" b="1" i="0" u="none" strike="noStrike" kern="0" cap="none" spc="0" normalizeH="0" baseline="0" noProof="0" dirty="0" smtClean="0">
                <a:ln>
                  <a:noFill/>
                </a:ln>
                <a:solidFill>
                  <a:schemeClr val="tx1"/>
                </a:solidFill>
                <a:effectLst/>
                <a:uLnTx/>
                <a:uFillTx/>
                <a:latin typeface="+mn-lt"/>
                <a:ea typeface="+mn-ea"/>
                <a:cs typeface="+mn-cs"/>
              </a:rPr>
              <a:t>Kommunikation</a:t>
            </a:r>
          </a:p>
          <a:p>
            <a:pPr marL="342900" marR="0" lvl="0" indent="-342900" algn="l" defTabSz="457200" rtl="0" eaLnBrk="0" fontAlgn="base" latinLnBrk="0" hangingPunct="0">
              <a:lnSpc>
                <a:spcPct val="100000"/>
              </a:lnSpc>
              <a:spcBef>
                <a:spcPct val="20000"/>
              </a:spcBef>
              <a:spcAft>
                <a:spcPct val="0"/>
              </a:spcAft>
              <a:buClrTx/>
              <a:buSzTx/>
              <a:buFont typeface="Arial" charset="0"/>
              <a:buNone/>
              <a:tabLst/>
              <a:defRPr/>
            </a:pPr>
            <a:r>
              <a:rPr kumimoji="0" lang="sv-SE" sz="1900" b="0" i="0" u="none" strike="noStrike" kern="0" cap="none" spc="0" normalizeH="0" baseline="0" noProof="0" dirty="0" smtClean="0">
                <a:ln>
                  <a:noFill/>
                </a:ln>
                <a:solidFill>
                  <a:schemeClr val="tx1"/>
                </a:solidFill>
                <a:effectLst/>
                <a:uLnTx/>
                <a:uFillTx/>
                <a:latin typeface="+mn-lt"/>
                <a:ea typeface="+mn-ea"/>
                <a:cs typeface="+mn-cs"/>
              </a:rPr>
              <a:t>      </a:t>
            </a:r>
            <a:r>
              <a:rPr kumimoji="0" lang="sv-SE" sz="1900" b="0" i="0" u="none" strike="noStrike" kern="0" cap="none" spc="0" normalizeH="0" baseline="0" noProof="0" dirty="0" smtClean="0">
                <a:ln>
                  <a:noFill/>
                </a:ln>
                <a:solidFill>
                  <a:srgbClr val="005BBB"/>
                </a:solidFill>
                <a:effectLst/>
                <a:uLnTx/>
                <a:uFillTx/>
                <a:latin typeface="+mn-lt"/>
                <a:ea typeface="+mn-ea"/>
                <a:cs typeface="+mn-cs"/>
              </a:rPr>
              <a:t>- Tillgång till och spridning av säkerhetsinformation</a:t>
            </a:r>
          </a:p>
          <a:p>
            <a:pPr marL="342900" marR="0" lvl="0" indent="-342900" algn="l" defTabSz="457200" rtl="0" eaLnBrk="0" fontAlgn="base" latinLnBrk="0" hangingPunct="0">
              <a:lnSpc>
                <a:spcPct val="100000"/>
              </a:lnSpc>
              <a:spcBef>
                <a:spcPct val="20000"/>
              </a:spcBef>
              <a:spcAft>
                <a:spcPct val="0"/>
              </a:spcAft>
              <a:buClrTx/>
              <a:buSzTx/>
              <a:buFont typeface="Arial" charset="0"/>
              <a:buNone/>
              <a:tabLst/>
              <a:defRPr/>
            </a:pPr>
            <a:r>
              <a:rPr kumimoji="0" lang="sv-SE" sz="1900" b="0" i="0" u="none" strike="noStrike" kern="0" cap="none" spc="0" normalizeH="0" baseline="0" noProof="0" dirty="0" smtClean="0">
                <a:ln>
                  <a:noFill/>
                </a:ln>
                <a:solidFill>
                  <a:srgbClr val="005BBB"/>
                </a:solidFill>
                <a:effectLst/>
                <a:uLnTx/>
                <a:uFillTx/>
                <a:latin typeface="+mn-lt"/>
                <a:ea typeface="+mn-ea"/>
                <a:cs typeface="+mn-cs"/>
              </a:rPr>
              <a:t>      - Diskussioner/information om säkerhet internt </a:t>
            </a:r>
          </a:p>
          <a:p>
            <a:pPr marL="342900" marR="0" lvl="0" indent="-342900" algn="l" defTabSz="457200" rtl="0" eaLnBrk="0" fontAlgn="base" latinLnBrk="0" hangingPunct="0">
              <a:lnSpc>
                <a:spcPct val="100000"/>
              </a:lnSpc>
              <a:spcBef>
                <a:spcPct val="20000"/>
              </a:spcBef>
              <a:spcAft>
                <a:spcPct val="0"/>
              </a:spcAft>
              <a:buClrTx/>
              <a:buSzTx/>
              <a:buFont typeface="Arial" charset="0"/>
              <a:buNone/>
              <a:tabLst/>
              <a:defRPr/>
            </a:pPr>
            <a:r>
              <a:rPr kumimoji="0" lang="sv-SE" sz="1900" b="0" i="0" u="none" strike="noStrike" kern="0" cap="none" spc="0" normalizeH="0" baseline="0" noProof="0" dirty="0" smtClean="0">
                <a:ln>
                  <a:noFill/>
                </a:ln>
                <a:solidFill>
                  <a:srgbClr val="005BBB"/>
                </a:solidFill>
                <a:effectLst/>
                <a:uLnTx/>
                <a:uFillTx/>
                <a:latin typeface="+mn-lt"/>
                <a:ea typeface="+mn-ea"/>
                <a:cs typeface="+mn-cs"/>
              </a:rPr>
              <a:t>      - Samarbeta/utbyt erfarenheter med externa aktörer</a:t>
            </a: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endParaRPr kumimoji="0" lang="sv-SE" sz="18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1000"/>
                                        <p:tgtEl>
                                          <p:spTgt spid="7">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1000"/>
                                        <p:tgtEl>
                                          <p:spTgt spid="7">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fade">
                                      <p:cBhvr>
                                        <p:cTn id="18" dur="1000"/>
                                        <p:tgtEl>
                                          <p:spTgt spid="7">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fade">
                                      <p:cBhvr>
                                        <p:cTn id="23" dur="1000"/>
                                        <p:tgtEl>
                                          <p:spTgt spid="9">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1000"/>
                                        <p:tgtEl>
                                          <p:spTgt spid="9">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Effect transition="in" filter="fade">
                                      <p:cBhvr>
                                        <p:cTn id="29" dur="1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a:xfrm>
            <a:off x="179512" y="0"/>
            <a:ext cx="8784976" cy="1066800"/>
          </a:xfrm>
        </p:spPr>
        <p:txBody>
          <a:bodyPr/>
          <a:lstStyle/>
          <a:p>
            <a:r>
              <a:rPr lang="sv-SE" dirty="0" smtClean="0"/>
              <a:t>     Viktiga säkerhetskulturområden</a:t>
            </a:r>
            <a:endParaRPr lang="sv-SE" dirty="0"/>
          </a:p>
        </p:txBody>
      </p:sp>
      <p:sp>
        <p:nvSpPr>
          <p:cNvPr id="7" name="Platshållare för innehåll 6"/>
          <p:cNvSpPr>
            <a:spLocks noGrp="1"/>
          </p:cNvSpPr>
          <p:nvPr>
            <p:ph idx="1"/>
          </p:nvPr>
        </p:nvSpPr>
        <p:spPr>
          <a:xfrm>
            <a:off x="179512" y="1066800"/>
            <a:ext cx="8064896" cy="4371975"/>
          </a:xfrm>
        </p:spPr>
        <p:txBody>
          <a:bodyPr/>
          <a:lstStyle/>
          <a:p>
            <a:pPr>
              <a:buNone/>
            </a:pPr>
            <a:r>
              <a:rPr lang="sv-SE" sz="1800" dirty="0" smtClean="0"/>
              <a:t>  </a:t>
            </a:r>
          </a:p>
          <a:p>
            <a:pPr>
              <a:buClr>
                <a:schemeClr val="accent1"/>
              </a:buClr>
              <a:buFont typeface="Arial" pitchFamily="34" charset="0"/>
              <a:buChar char="•"/>
            </a:pPr>
            <a:r>
              <a:rPr lang="sv-SE" sz="2800" b="1" dirty="0" smtClean="0"/>
              <a:t>Systematiskt säkerhetsarbete</a:t>
            </a:r>
          </a:p>
          <a:p>
            <a:pPr>
              <a:buNone/>
            </a:pPr>
            <a:r>
              <a:rPr lang="sv-SE" sz="1800" dirty="0" smtClean="0"/>
              <a:t>      </a:t>
            </a:r>
            <a:r>
              <a:rPr lang="sv-SE" sz="1800" dirty="0" smtClean="0">
                <a:solidFill>
                  <a:srgbClr val="005BBB"/>
                </a:solidFill>
              </a:rPr>
              <a:t>- Struktur, systematik och spårbarhet</a:t>
            </a:r>
          </a:p>
          <a:p>
            <a:pPr>
              <a:buNone/>
            </a:pPr>
            <a:r>
              <a:rPr lang="sv-SE" sz="1800" dirty="0" smtClean="0">
                <a:solidFill>
                  <a:srgbClr val="005BBB"/>
                </a:solidFill>
              </a:rPr>
              <a:t>      - Säkerhetsanalyser &amp; följa upp åtgärder kopplade till identifierade risker</a:t>
            </a:r>
          </a:p>
          <a:p>
            <a:pPr>
              <a:buNone/>
            </a:pPr>
            <a:r>
              <a:rPr lang="sv-SE" sz="1800" dirty="0" smtClean="0">
                <a:solidFill>
                  <a:srgbClr val="005BBB"/>
                </a:solidFill>
              </a:rPr>
              <a:t>      - Tydlighet vad gäller ansvar, befogenheter och roller</a:t>
            </a:r>
          </a:p>
          <a:p>
            <a:pPr>
              <a:buNone/>
            </a:pPr>
            <a:r>
              <a:rPr lang="sv-SE" sz="1800" dirty="0" smtClean="0">
                <a:solidFill>
                  <a:srgbClr val="005BBB"/>
                </a:solidFill>
              </a:rPr>
              <a:t>      - Proaktivt och reaktivt </a:t>
            </a:r>
          </a:p>
          <a:p>
            <a:endParaRPr lang="sv-SE" sz="1800" dirty="0" smtClean="0"/>
          </a:p>
          <a:p>
            <a:endParaRPr lang="sv-SE" sz="1800" dirty="0" smtClean="0"/>
          </a:p>
        </p:txBody>
      </p:sp>
      <p:sp>
        <p:nvSpPr>
          <p:cNvPr id="4" name="Platshållare för datum 3"/>
          <p:cNvSpPr>
            <a:spLocks noGrp="1"/>
          </p:cNvSpPr>
          <p:nvPr>
            <p:ph type="dt" sz="half" idx="10"/>
          </p:nvPr>
        </p:nvSpPr>
        <p:spPr/>
        <p:txBody>
          <a:bodyPr/>
          <a:lstStyle/>
          <a:p>
            <a:fld id="{5F08132B-8888-4C5B-BAC5-2250DC7FFCE7}" type="datetime1">
              <a:rPr lang="sv-SE" smtClean="0"/>
              <a:pPr/>
              <a:t>2016-04-20</a:t>
            </a:fld>
            <a:endParaRPr lang="sv-SE"/>
          </a:p>
        </p:txBody>
      </p:sp>
      <p:sp>
        <p:nvSpPr>
          <p:cNvPr id="5" name="Platshållare för bildnummer 4"/>
          <p:cNvSpPr>
            <a:spLocks noGrp="1"/>
          </p:cNvSpPr>
          <p:nvPr>
            <p:ph type="sldNum" sz="quarter" idx="11"/>
          </p:nvPr>
        </p:nvSpPr>
        <p:spPr/>
        <p:txBody>
          <a:bodyPr/>
          <a:lstStyle/>
          <a:p>
            <a:fld id="{0D569609-A223-4F67-8F14-EC6D7FE4608A}" type="slidenum">
              <a:rPr lang="sv-SE" smtClean="0"/>
              <a:pPr/>
              <a:t>6</a:t>
            </a:fld>
            <a:endParaRPr lang="sv-SE"/>
          </a:p>
        </p:txBody>
      </p:sp>
      <p:sp>
        <p:nvSpPr>
          <p:cNvPr id="9" name="Platshållare för innehåll 6"/>
          <p:cNvSpPr txBox="1">
            <a:spLocks/>
          </p:cNvSpPr>
          <p:nvPr/>
        </p:nvSpPr>
        <p:spPr bwMode="auto">
          <a:xfrm>
            <a:off x="251520" y="3284984"/>
            <a:ext cx="7992888" cy="2362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Tx/>
              <a:buSzTx/>
              <a:buFont typeface="Arial" charset="0"/>
              <a:buNone/>
              <a:tabLst/>
              <a:defRPr/>
            </a:pPr>
            <a:r>
              <a:rPr kumimoji="0" lang="sv-SE" sz="1800" b="0" i="0" u="none" strike="noStrike" kern="0" cap="none" spc="0" normalizeH="0" baseline="0" noProof="0" dirty="0" smtClean="0">
                <a:ln>
                  <a:noFill/>
                </a:ln>
                <a:solidFill>
                  <a:schemeClr val="tx1"/>
                </a:solidFill>
                <a:effectLst/>
                <a:uLnTx/>
                <a:uFillTx/>
                <a:latin typeface="+mn-lt"/>
                <a:ea typeface="+mn-ea"/>
                <a:cs typeface="+mn-cs"/>
              </a:rPr>
              <a:t>  </a:t>
            </a:r>
          </a:p>
          <a:p>
            <a:pPr marL="342900" marR="0" lvl="0" indent="-342900" algn="l" defTabSz="457200" rtl="0" eaLnBrk="0" fontAlgn="base" latinLnBrk="0" hangingPunct="0">
              <a:lnSpc>
                <a:spcPct val="100000"/>
              </a:lnSpc>
              <a:spcBef>
                <a:spcPct val="20000"/>
              </a:spcBef>
              <a:spcAft>
                <a:spcPct val="0"/>
              </a:spcAft>
              <a:buClr>
                <a:schemeClr val="accent1"/>
              </a:buClr>
              <a:buSzTx/>
              <a:buFont typeface="Arial" pitchFamily="34" charset="0"/>
              <a:buChar char="•"/>
              <a:tabLst/>
              <a:defRPr/>
            </a:pPr>
            <a:r>
              <a:rPr kumimoji="0" lang="sv-SE" sz="2800" b="1" i="0" u="none" strike="noStrike" kern="0" cap="none" spc="0" normalizeH="0" baseline="0" noProof="0" dirty="0" smtClean="0">
                <a:ln>
                  <a:noFill/>
                </a:ln>
                <a:solidFill>
                  <a:schemeClr val="tx1"/>
                </a:solidFill>
                <a:effectLst/>
                <a:uLnTx/>
                <a:uFillTx/>
                <a:latin typeface="+mn-lt"/>
                <a:ea typeface="+mn-ea"/>
                <a:cs typeface="+mn-cs"/>
              </a:rPr>
              <a:t>Resurser och kompetens</a:t>
            </a:r>
          </a:p>
          <a:p>
            <a:pPr marL="342900" marR="0" lvl="0" indent="-342900" algn="l" defTabSz="457200" rtl="0" eaLnBrk="0" fontAlgn="base" latinLnBrk="0" hangingPunct="0">
              <a:lnSpc>
                <a:spcPct val="100000"/>
              </a:lnSpc>
              <a:spcBef>
                <a:spcPct val="20000"/>
              </a:spcBef>
              <a:spcAft>
                <a:spcPct val="0"/>
              </a:spcAft>
              <a:buClrTx/>
              <a:buSzTx/>
              <a:buFont typeface="Arial" charset="0"/>
              <a:buNone/>
              <a:tabLst/>
              <a:defRPr/>
            </a:pPr>
            <a:r>
              <a:rPr kumimoji="0" lang="sv-SE" sz="1800" b="0" i="0" u="none" strike="noStrike" kern="0" cap="none" spc="0" normalizeH="0" baseline="0" noProof="0" dirty="0" smtClean="0">
                <a:ln>
                  <a:noFill/>
                </a:ln>
                <a:solidFill>
                  <a:schemeClr val="tx1"/>
                </a:solidFill>
                <a:effectLst/>
                <a:uLnTx/>
                <a:uFillTx/>
                <a:latin typeface="+mn-lt"/>
                <a:ea typeface="+mn-ea"/>
                <a:cs typeface="+mn-cs"/>
              </a:rPr>
              <a:t>      </a:t>
            </a:r>
            <a:r>
              <a:rPr kumimoji="0" lang="sv-SE" sz="2000" b="0" i="0" u="none" strike="noStrike" kern="0" cap="none" spc="0" normalizeH="0" baseline="0" noProof="0" dirty="0" smtClean="0">
                <a:ln>
                  <a:noFill/>
                </a:ln>
                <a:solidFill>
                  <a:srgbClr val="005BBB"/>
                </a:solidFill>
                <a:effectLst/>
                <a:uLnTx/>
                <a:uFillTx/>
                <a:latin typeface="+mn-lt"/>
                <a:ea typeface="+mn-ea"/>
                <a:cs typeface="+mn-cs"/>
              </a:rPr>
              <a:t>- Kunskap om &amp; förståelse för organisationens säkerhetsstyrning</a:t>
            </a:r>
          </a:p>
          <a:p>
            <a:pPr marL="342900" marR="0" lvl="0" indent="-342900" algn="l" defTabSz="457200" rtl="0" eaLnBrk="0" fontAlgn="base" latinLnBrk="0" hangingPunct="0">
              <a:lnSpc>
                <a:spcPct val="100000"/>
              </a:lnSpc>
              <a:spcBef>
                <a:spcPct val="20000"/>
              </a:spcBef>
              <a:spcAft>
                <a:spcPct val="0"/>
              </a:spcAft>
              <a:buClrTx/>
              <a:buSzTx/>
              <a:buFont typeface="Arial" charset="0"/>
              <a:buNone/>
              <a:tabLst/>
              <a:defRPr/>
            </a:pPr>
            <a:r>
              <a:rPr kumimoji="0" lang="sv-SE" sz="2000" b="0" i="0" u="none" strike="noStrike" kern="0" cap="none" spc="0" normalizeH="0" baseline="0" noProof="0" dirty="0" smtClean="0">
                <a:ln>
                  <a:noFill/>
                </a:ln>
                <a:solidFill>
                  <a:srgbClr val="005BBB"/>
                </a:solidFill>
                <a:effectLst/>
                <a:uLnTx/>
                <a:uFillTx/>
                <a:latin typeface="+mn-lt"/>
                <a:ea typeface="+mn-ea"/>
                <a:cs typeface="+mn-cs"/>
              </a:rPr>
              <a:t>      - Tillräcklig tillgång till tid, personal och utrustning </a:t>
            </a:r>
          </a:p>
          <a:p>
            <a:pPr marL="342900" marR="0" lvl="0" indent="-342900" algn="l" defTabSz="457200" rtl="0" eaLnBrk="0" fontAlgn="base" latinLnBrk="0" hangingPunct="0">
              <a:lnSpc>
                <a:spcPct val="100000"/>
              </a:lnSpc>
              <a:spcBef>
                <a:spcPct val="20000"/>
              </a:spcBef>
              <a:spcAft>
                <a:spcPct val="0"/>
              </a:spcAft>
              <a:buClrTx/>
              <a:buSzTx/>
              <a:buFont typeface="Arial" charset="0"/>
              <a:buNone/>
              <a:tabLst/>
              <a:defRPr/>
            </a:pPr>
            <a:r>
              <a:rPr kumimoji="0" lang="sv-SE" sz="2000" b="0" i="0" u="none" strike="noStrike" kern="0" cap="none" spc="0" normalizeH="0" baseline="0" noProof="0" dirty="0" smtClean="0">
                <a:ln>
                  <a:noFill/>
                </a:ln>
                <a:solidFill>
                  <a:srgbClr val="005BBB"/>
                </a:solidFill>
                <a:effectLst/>
                <a:uLnTx/>
                <a:uFillTx/>
                <a:latin typeface="+mn-lt"/>
                <a:ea typeface="+mn-ea"/>
                <a:cs typeface="+mn-cs"/>
              </a:rPr>
              <a:t>      - Säkerställ personalens kompetens, utbildning och fortbildning</a:t>
            </a:r>
            <a:endParaRPr kumimoji="0" lang="sv-SE" sz="2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3" end="3"/>
                                            </p:txEl>
                                          </p:spTgt>
                                        </p:tgtEl>
                                        <p:attrNameLst>
                                          <p:attrName>style.visibility</p:attrName>
                                        </p:attrNameLst>
                                      </p:cBhvr>
                                      <p:to>
                                        <p:strVal val="visible"/>
                                      </p:to>
                                    </p:set>
                                    <p:animEffect transition="in" filter="fade">
                                      <p:cBhvr>
                                        <p:cTn id="10" dur="1000"/>
                                        <p:tgtEl>
                                          <p:spTgt spid="7">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Effect transition="in" filter="fade">
                                      <p:cBhvr>
                                        <p:cTn id="13" dur="1000"/>
                                        <p:tgtEl>
                                          <p:spTgt spid="7">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5" end="5"/>
                                            </p:txEl>
                                          </p:spTgt>
                                        </p:tgtEl>
                                        <p:attrNameLst>
                                          <p:attrName>style.visibility</p:attrName>
                                        </p:attrNameLst>
                                      </p:cBhvr>
                                      <p:to>
                                        <p:strVal val="visible"/>
                                      </p:to>
                                    </p:set>
                                    <p:animEffect transition="in" filter="fade">
                                      <p:cBhvr>
                                        <p:cTn id="16" dur="1000"/>
                                        <p:tgtEl>
                                          <p:spTgt spid="7">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Effect transition="in" filter="fade">
                                      <p:cBhvr>
                                        <p:cTn id="24" dur="1000"/>
                                        <p:tgtEl>
                                          <p:spTgt spid="9">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1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Viktiga säkerhetskulturområden </a:t>
            </a:r>
            <a:endParaRPr lang="sv-SE" dirty="0"/>
          </a:p>
        </p:txBody>
      </p:sp>
      <p:sp>
        <p:nvSpPr>
          <p:cNvPr id="4" name="Platshållare för datum 3"/>
          <p:cNvSpPr>
            <a:spLocks noGrp="1"/>
          </p:cNvSpPr>
          <p:nvPr>
            <p:ph type="dt" sz="half" idx="10"/>
          </p:nvPr>
        </p:nvSpPr>
        <p:spPr/>
        <p:txBody>
          <a:bodyPr/>
          <a:lstStyle/>
          <a:p>
            <a:pPr>
              <a:defRPr/>
            </a:pPr>
            <a:fld id="{7F33A9E3-7FF9-4445-837E-C2356E0D18F5}" type="datetime1">
              <a:rPr lang="sv-SE" smtClean="0"/>
              <a:pPr>
                <a:defRPr/>
              </a:pPr>
              <a:t>2016-04-20</a:t>
            </a:fld>
            <a:endParaRPr lang="sv-SE"/>
          </a:p>
        </p:txBody>
      </p:sp>
      <p:sp>
        <p:nvSpPr>
          <p:cNvPr id="5" name="Platshållare för bildnummer 4"/>
          <p:cNvSpPr>
            <a:spLocks noGrp="1"/>
          </p:cNvSpPr>
          <p:nvPr>
            <p:ph type="sldNum" sz="quarter" idx="11"/>
          </p:nvPr>
        </p:nvSpPr>
        <p:spPr/>
        <p:txBody>
          <a:bodyPr/>
          <a:lstStyle/>
          <a:p>
            <a:pPr>
              <a:defRPr/>
            </a:pPr>
            <a:fld id="{D8269BA4-3FF9-426A-A809-7F2D4A22D06A}" type="slidenum">
              <a:rPr lang="sv-SE" smtClean="0"/>
              <a:pPr>
                <a:defRPr/>
              </a:pPr>
              <a:t>7</a:t>
            </a:fld>
            <a:endParaRPr lang="sv-SE"/>
          </a:p>
        </p:txBody>
      </p:sp>
      <p:sp>
        <p:nvSpPr>
          <p:cNvPr id="6" name="Rectangle 3"/>
          <p:cNvSpPr>
            <a:spLocks noGrp="1" noChangeArrowheads="1"/>
          </p:cNvSpPr>
          <p:nvPr>
            <p:ph idx="1"/>
          </p:nvPr>
        </p:nvSpPr>
        <p:spPr>
          <a:xfrm>
            <a:off x="323528" y="1484784"/>
            <a:ext cx="8136904" cy="4371975"/>
          </a:xfrm>
        </p:spPr>
        <p:txBody>
          <a:bodyPr/>
          <a:lstStyle/>
          <a:p>
            <a:pPr eaLnBrk="1" hangingPunct="1">
              <a:buClr>
                <a:srgbClr val="005BBB"/>
              </a:buClr>
              <a:buFont typeface="Arial" pitchFamily="34" charset="0"/>
              <a:buChar char="•"/>
            </a:pPr>
            <a:r>
              <a:rPr lang="sv-SE" sz="2800" b="1" dirty="0" smtClean="0"/>
              <a:t>Rapporterande</a:t>
            </a:r>
          </a:p>
          <a:p>
            <a:pPr eaLnBrk="1" hangingPunct="1">
              <a:buClr>
                <a:srgbClr val="005BBB"/>
              </a:buClr>
              <a:buNone/>
            </a:pPr>
            <a:r>
              <a:rPr lang="sv-SE" sz="2000" dirty="0" smtClean="0"/>
              <a:t>    </a:t>
            </a:r>
            <a:r>
              <a:rPr lang="sv-SE" sz="2000" dirty="0" smtClean="0">
                <a:solidFill>
                  <a:srgbClr val="0070C0"/>
                </a:solidFill>
              </a:rPr>
              <a:t> -</a:t>
            </a:r>
            <a:r>
              <a:rPr lang="sv-SE" sz="2000" dirty="0" smtClean="0">
                <a:solidFill>
                  <a:schemeClr val="accent1"/>
                </a:solidFill>
              </a:rPr>
              <a:t> Skapat ett arbetsklimat där personalen känner sig trygg och beredd att rapportera felhandlingar, brister och andra tillkortakommanden.</a:t>
            </a:r>
          </a:p>
          <a:p>
            <a:pPr eaLnBrk="1" hangingPunct="1">
              <a:buClr>
                <a:srgbClr val="005BBB"/>
              </a:buClr>
              <a:buNone/>
            </a:pPr>
            <a:r>
              <a:rPr lang="sv-SE" sz="2000" dirty="0" smtClean="0">
                <a:solidFill>
                  <a:schemeClr val="accent1"/>
                </a:solidFill>
              </a:rPr>
              <a:t>     - Personalen kan och vet hur, vågar och uppmuntras att rapportera</a:t>
            </a:r>
          </a:p>
          <a:p>
            <a:pPr eaLnBrk="1" hangingPunct="1">
              <a:buClr>
                <a:srgbClr val="005BBB"/>
              </a:buClr>
              <a:buNone/>
            </a:pPr>
            <a:endParaRPr lang="sv-SE" dirty="0" smtClean="0"/>
          </a:p>
          <a:p>
            <a:pPr eaLnBrk="1" hangingPunct="1">
              <a:buClr>
                <a:srgbClr val="005BBB"/>
              </a:buClr>
            </a:pPr>
            <a:endParaRPr lang="sv-SE" dirty="0" smtClean="0"/>
          </a:p>
        </p:txBody>
      </p:sp>
      <p:sp>
        <p:nvSpPr>
          <p:cNvPr id="8" name="Platshållare för innehåll 6"/>
          <p:cNvSpPr txBox="1">
            <a:spLocks/>
          </p:cNvSpPr>
          <p:nvPr/>
        </p:nvSpPr>
        <p:spPr bwMode="auto">
          <a:xfrm>
            <a:off x="323528" y="3429000"/>
            <a:ext cx="8784976" cy="22116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
                <a:schemeClr val="accent1"/>
              </a:buClr>
              <a:buSzTx/>
              <a:buFont typeface="Arial" pitchFamily="34" charset="0"/>
              <a:buChar char="•"/>
              <a:tabLst/>
              <a:defRPr/>
            </a:pPr>
            <a:r>
              <a:rPr kumimoji="0" lang="sv-SE" sz="2800" b="1" i="0" u="none" strike="noStrike" kern="0" cap="none" spc="0" normalizeH="0" baseline="0" noProof="0" dirty="0" smtClean="0">
                <a:ln>
                  <a:noFill/>
                </a:ln>
                <a:solidFill>
                  <a:schemeClr val="tx1"/>
                </a:solidFill>
                <a:effectLst/>
                <a:uLnTx/>
                <a:uFillTx/>
                <a:latin typeface="+mn-lt"/>
                <a:ea typeface="+mn-ea"/>
                <a:cs typeface="+mn-cs"/>
              </a:rPr>
              <a:t>Lärande  </a:t>
            </a:r>
          </a:p>
          <a:p>
            <a:pPr marL="342900" marR="0" lvl="0" indent="-342900" algn="l" defTabSz="457200" rtl="0" eaLnBrk="0" fontAlgn="base" latinLnBrk="0" hangingPunct="0">
              <a:lnSpc>
                <a:spcPct val="100000"/>
              </a:lnSpc>
              <a:spcBef>
                <a:spcPct val="20000"/>
              </a:spcBef>
              <a:spcAft>
                <a:spcPct val="0"/>
              </a:spcAft>
              <a:buClrTx/>
              <a:buSzTx/>
              <a:buFont typeface="Arial" charset="0"/>
              <a:buNone/>
              <a:tabLst/>
              <a:defRPr/>
            </a:pPr>
            <a:r>
              <a:rPr kumimoji="0" lang="sv-SE" sz="2000" b="0" i="0" u="none" strike="noStrike" kern="0" cap="none" spc="0" normalizeH="0" baseline="0" noProof="0" dirty="0" smtClean="0">
                <a:ln>
                  <a:noFill/>
                </a:ln>
                <a:solidFill>
                  <a:srgbClr val="005BBB"/>
                </a:solidFill>
                <a:effectLst/>
                <a:uLnTx/>
                <a:uFillTx/>
                <a:latin typeface="+mn-lt"/>
                <a:ea typeface="+mn-ea"/>
                <a:cs typeface="+mn-cs"/>
              </a:rPr>
              <a:t>      - Lär av egna och andras erfarenheter (glöm inte positiva erfarenheter!)</a:t>
            </a:r>
          </a:p>
          <a:p>
            <a:pPr marL="342900" marR="0" lvl="0" indent="-342900" algn="l" defTabSz="457200" rtl="0" eaLnBrk="0" fontAlgn="base" latinLnBrk="0" hangingPunct="0">
              <a:lnSpc>
                <a:spcPct val="100000"/>
              </a:lnSpc>
              <a:spcBef>
                <a:spcPct val="20000"/>
              </a:spcBef>
              <a:spcAft>
                <a:spcPct val="0"/>
              </a:spcAft>
              <a:buClrTx/>
              <a:buSzTx/>
              <a:buFont typeface="Arial" charset="0"/>
              <a:buNone/>
              <a:tabLst/>
              <a:defRPr/>
            </a:pPr>
            <a:r>
              <a:rPr kumimoji="0" lang="sv-SE" sz="2000" b="0" i="0" u="none" strike="noStrike" kern="0" cap="none" spc="0" normalizeH="0" baseline="0" noProof="0" dirty="0" smtClean="0">
                <a:ln>
                  <a:noFill/>
                </a:ln>
                <a:solidFill>
                  <a:srgbClr val="005BBB"/>
                </a:solidFill>
                <a:effectLst/>
                <a:uLnTx/>
                <a:uFillTx/>
                <a:latin typeface="+mn-lt"/>
                <a:ea typeface="+mn-ea"/>
                <a:cs typeface="+mn-cs"/>
              </a:rPr>
              <a:t>      - Följ upp åtgärder &amp; återkoppla till hela organisationen</a:t>
            </a:r>
          </a:p>
          <a:p>
            <a:pPr marL="342900" marR="0" lvl="0" indent="-342900" algn="l" defTabSz="457200" rtl="0" eaLnBrk="0" fontAlgn="base" latinLnBrk="0" hangingPunct="0">
              <a:lnSpc>
                <a:spcPct val="100000"/>
              </a:lnSpc>
              <a:spcBef>
                <a:spcPct val="20000"/>
              </a:spcBef>
              <a:spcAft>
                <a:spcPct val="0"/>
              </a:spcAft>
              <a:buClrTx/>
              <a:buSzTx/>
              <a:buFont typeface="Arial" charset="0"/>
              <a:buNone/>
              <a:tabLst/>
              <a:defRPr/>
            </a:pPr>
            <a:r>
              <a:rPr kumimoji="0" lang="sv-SE" sz="2000" b="0" i="0" u="none" strike="noStrike" kern="0" cap="none" spc="0" normalizeH="0" baseline="0" noProof="0" dirty="0" smtClean="0">
                <a:ln>
                  <a:noFill/>
                </a:ln>
                <a:solidFill>
                  <a:srgbClr val="005BBB"/>
                </a:solidFill>
                <a:effectLst/>
                <a:uLnTx/>
                <a:uFillTx/>
                <a:latin typeface="+mn-lt"/>
                <a:ea typeface="+mn-ea"/>
                <a:cs typeface="+mn-cs"/>
              </a:rPr>
              <a:t>      - Anpassa verksamheten till förändringar med bibehållen säkerhet</a:t>
            </a:r>
          </a:p>
          <a:p>
            <a:pPr marL="342900" marR="0" lvl="0" indent="-342900" algn="l" defTabSz="457200" rtl="0" eaLnBrk="0" fontAlgn="base" latinLnBrk="0" hangingPunct="0">
              <a:lnSpc>
                <a:spcPct val="100000"/>
              </a:lnSpc>
              <a:spcBef>
                <a:spcPct val="20000"/>
              </a:spcBef>
              <a:spcAft>
                <a:spcPct val="0"/>
              </a:spcAft>
              <a:buClrTx/>
              <a:buSzTx/>
              <a:buFont typeface="Arial" charset="0"/>
              <a:buNone/>
              <a:tabLst/>
              <a:defRPr/>
            </a:pPr>
            <a:r>
              <a:rPr kumimoji="0" lang="sv-SE" sz="2000" b="0" i="0" u="none" strike="noStrike" kern="0" cap="none" spc="0" normalizeH="0" baseline="0" noProof="0" dirty="0" smtClean="0">
                <a:ln>
                  <a:noFill/>
                </a:ln>
                <a:solidFill>
                  <a:srgbClr val="005BBB"/>
                </a:solidFill>
                <a:effectLst/>
                <a:uLnTx/>
                <a:uFillTx/>
                <a:latin typeface="+mn-lt"/>
                <a:ea typeface="+mn-ea"/>
                <a:cs typeface="+mn-cs"/>
              </a:rPr>
              <a:t>      - Alltid möjlighet till säkerhetsförbättringar</a:t>
            </a: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endParaRPr kumimoji="0" lang="sv-SE" sz="1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endParaRPr kumimoji="0" lang="sv-SE" sz="1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charset="0"/>
              <a:buNone/>
              <a:tabLst/>
              <a:defRPr/>
            </a:pPr>
            <a:r>
              <a:rPr kumimoji="0" lang="sv-SE" sz="1800" b="0" i="0" u="none" strike="noStrike" kern="0" cap="none" spc="0" normalizeH="0" baseline="0" noProof="0" dirty="0" smtClean="0">
                <a:ln>
                  <a:noFill/>
                </a:ln>
                <a:solidFill>
                  <a:schemeClr val="tx1"/>
                </a:solidFill>
                <a:effectLst/>
                <a:uLnTx/>
                <a:uFillTx/>
                <a:latin typeface="+mn-lt"/>
                <a:ea typeface="+mn-ea"/>
                <a:cs typeface="+mn-cs"/>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1000"/>
                                        <p:tgtEl>
                                          <p:spTgt spid="8">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Effect transition="in" filter="fade">
                                      <p:cBhvr>
                                        <p:cTn id="13" dur="1000"/>
                                        <p:tgtEl>
                                          <p:spTgt spid="8">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4" end="4"/>
                                            </p:txEl>
                                          </p:spTgt>
                                        </p:tgtEl>
                                        <p:attrNameLst>
                                          <p:attrName>style.visibility</p:attrName>
                                        </p:attrNameLst>
                                      </p:cBhvr>
                                      <p:to>
                                        <p:strVal val="visible"/>
                                      </p:to>
                                    </p:set>
                                    <p:animEffect transition="in" filter="fade">
                                      <p:cBhvr>
                                        <p:cTn id="16"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a:xfrm>
            <a:off x="179512" y="0"/>
            <a:ext cx="8784976" cy="1066800"/>
          </a:xfrm>
        </p:spPr>
        <p:txBody>
          <a:bodyPr/>
          <a:lstStyle/>
          <a:p>
            <a:r>
              <a:rPr lang="sv-SE" dirty="0" smtClean="0"/>
              <a:t>	Viktiga säkerhetskulturområden</a:t>
            </a:r>
            <a:endParaRPr lang="sv-SE" dirty="0"/>
          </a:p>
        </p:txBody>
      </p:sp>
      <p:sp>
        <p:nvSpPr>
          <p:cNvPr id="7" name="Platshållare för innehåll 6"/>
          <p:cNvSpPr>
            <a:spLocks noGrp="1"/>
          </p:cNvSpPr>
          <p:nvPr>
            <p:ph idx="1"/>
          </p:nvPr>
        </p:nvSpPr>
        <p:spPr>
          <a:xfrm>
            <a:off x="179512" y="1341438"/>
            <a:ext cx="8784976" cy="4371975"/>
          </a:xfrm>
        </p:spPr>
        <p:txBody>
          <a:bodyPr/>
          <a:lstStyle/>
          <a:p>
            <a:pPr>
              <a:buClr>
                <a:schemeClr val="accent1"/>
              </a:buClr>
              <a:buFont typeface="Arial" pitchFamily="34" charset="0"/>
              <a:buChar char="•"/>
            </a:pPr>
            <a:r>
              <a:rPr lang="sv-SE" sz="2800" b="1" dirty="0" smtClean="0"/>
              <a:t>Rättvis </a:t>
            </a:r>
          </a:p>
          <a:p>
            <a:pPr>
              <a:buNone/>
            </a:pPr>
            <a:r>
              <a:rPr lang="sv-SE" sz="2000" dirty="0" smtClean="0">
                <a:solidFill>
                  <a:srgbClr val="005BBB"/>
                </a:solidFill>
              </a:rPr>
              <a:t>      </a:t>
            </a:r>
            <a:r>
              <a:rPr lang="sv-SE" sz="2000" dirty="0" smtClean="0">
                <a:solidFill>
                  <a:schemeClr val="accent1"/>
                </a:solidFill>
              </a:rPr>
              <a:t>- Diskriminerar mellan mänskliga felhandlingar och avsiktliga överträdelser.</a:t>
            </a:r>
            <a:endParaRPr lang="sv-SE" sz="2000" dirty="0" smtClean="0">
              <a:solidFill>
                <a:srgbClr val="005BBB"/>
              </a:solidFill>
            </a:endParaRPr>
          </a:p>
          <a:p>
            <a:pPr>
              <a:buNone/>
            </a:pPr>
            <a:r>
              <a:rPr lang="sv-SE" sz="2000" dirty="0" smtClean="0">
                <a:solidFill>
                  <a:srgbClr val="005BBB"/>
                </a:solidFill>
              </a:rPr>
              <a:t>     - Korrekt och rättvis behandling utan syndabockstänk</a:t>
            </a:r>
          </a:p>
          <a:p>
            <a:pPr>
              <a:buNone/>
            </a:pPr>
            <a:r>
              <a:rPr lang="sv-SE" sz="2000" dirty="0" smtClean="0">
                <a:solidFill>
                  <a:srgbClr val="005BBB"/>
                </a:solidFill>
              </a:rPr>
              <a:t>     - Tydlig gräns mellan acceptabla och oacceptabla fel och beteenden</a:t>
            </a:r>
          </a:p>
          <a:p>
            <a:pPr>
              <a:buNone/>
            </a:pPr>
            <a:r>
              <a:rPr lang="sv-SE" sz="2000" dirty="0" smtClean="0">
                <a:solidFill>
                  <a:srgbClr val="005BBB"/>
                </a:solidFill>
              </a:rPr>
              <a:t>    </a:t>
            </a:r>
          </a:p>
          <a:p>
            <a:endParaRPr lang="sv-SE" sz="1800" dirty="0" smtClean="0"/>
          </a:p>
          <a:p>
            <a:endParaRPr lang="sv-SE" sz="1800" dirty="0" smtClean="0"/>
          </a:p>
          <a:p>
            <a:endParaRPr lang="sv-SE" sz="1800" dirty="0" smtClean="0"/>
          </a:p>
        </p:txBody>
      </p:sp>
      <p:sp>
        <p:nvSpPr>
          <p:cNvPr id="4" name="Platshållare för datum 3"/>
          <p:cNvSpPr>
            <a:spLocks noGrp="1"/>
          </p:cNvSpPr>
          <p:nvPr>
            <p:ph type="dt" sz="half" idx="10"/>
          </p:nvPr>
        </p:nvSpPr>
        <p:spPr/>
        <p:txBody>
          <a:bodyPr/>
          <a:lstStyle/>
          <a:p>
            <a:fld id="{5F08132B-8888-4C5B-BAC5-2250DC7FFCE7}" type="datetime1">
              <a:rPr lang="sv-SE" smtClean="0"/>
              <a:pPr/>
              <a:t>2016-04-20</a:t>
            </a:fld>
            <a:endParaRPr lang="sv-SE"/>
          </a:p>
        </p:txBody>
      </p:sp>
      <p:sp>
        <p:nvSpPr>
          <p:cNvPr id="5" name="Platshållare för bildnummer 4"/>
          <p:cNvSpPr>
            <a:spLocks noGrp="1"/>
          </p:cNvSpPr>
          <p:nvPr>
            <p:ph type="sldNum" sz="quarter" idx="11"/>
          </p:nvPr>
        </p:nvSpPr>
        <p:spPr/>
        <p:txBody>
          <a:bodyPr/>
          <a:lstStyle/>
          <a:p>
            <a:fld id="{0D569609-A223-4F67-8F14-EC6D7FE4608A}" type="slidenum">
              <a:rPr lang="sv-SE" smtClean="0"/>
              <a:pPr/>
              <a:t>8</a:t>
            </a:fld>
            <a:endParaRPr lang="sv-SE"/>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1000"/>
                                        <p:tgtEl>
                                          <p:spTgt spid="7">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1000"/>
                                        <p:tgtEl>
                                          <p:spTgt spid="7">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fade">
                                      <p:cBhvr>
                                        <p:cTn id="18"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Tre samverkande element</a:t>
            </a:r>
            <a:endParaRPr lang="sv-SE" dirty="0"/>
          </a:p>
        </p:txBody>
      </p:sp>
      <p:sp>
        <p:nvSpPr>
          <p:cNvPr id="4" name="Platshållare för datum 3"/>
          <p:cNvSpPr>
            <a:spLocks noGrp="1"/>
          </p:cNvSpPr>
          <p:nvPr>
            <p:ph type="dt" sz="half" idx="10"/>
          </p:nvPr>
        </p:nvSpPr>
        <p:spPr/>
        <p:txBody>
          <a:bodyPr/>
          <a:lstStyle/>
          <a:p>
            <a:pPr>
              <a:defRPr/>
            </a:pPr>
            <a:fld id="{47AD9333-ECF0-4A95-A14A-AAA3A37E7C73}" type="datetime1">
              <a:rPr lang="sv-SE" smtClean="0"/>
              <a:pPr>
                <a:defRPr/>
              </a:pPr>
              <a:t>2016-04-20</a:t>
            </a:fld>
            <a:endParaRPr lang="sv-SE"/>
          </a:p>
        </p:txBody>
      </p:sp>
      <p:sp>
        <p:nvSpPr>
          <p:cNvPr id="5" name="Platshållare för bildnummer 4"/>
          <p:cNvSpPr>
            <a:spLocks noGrp="1"/>
          </p:cNvSpPr>
          <p:nvPr>
            <p:ph type="sldNum" sz="quarter" idx="11"/>
          </p:nvPr>
        </p:nvSpPr>
        <p:spPr/>
        <p:txBody>
          <a:bodyPr/>
          <a:lstStyle/>
          <a:p>
            <a:pPr>
              <a:defRPr/>
            </a:pPr>
            <a:fld id="{F6E4635C-462C-44BD-810D-61ADE2E5072F}" type="slidenum">
              <a:rPr lang="sv-SE" smtClean="0"/>
              <a:pPr>
                <a:defRPr/>
              </a:pPr>
              <a:t>9</a:t>
            </a:fld>
            <a:endParaRPr lang="sv-SE"/>
          </a:p>
        </p:txBody>
      </p:sp>
      <p:sp>
        <p:nvSpPr>
          <p:cNvPr id="6" name="Ellips 5"/>
          <p:cNvSpPr/>
          <p:nvPr/>
        </p:nvSpPr>
        <p:spPr bwMode="auto">
          <a:xfrm>
            <a:off x="719138" y="1412776"/>
            <a:ext cx="2232000" cy="1152000"/>
          </a:xfrm>
          <a:prstGeom prst="ellipse">
            <a:avLst/>
          </a:prstGeom>
          <a:solidFill>
            <a:schemeClr val="accent1"/>
          </a:solidFill>
          <a:ln w="9525"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sv-SE" sz="1800" b="1" i="0" u="none" strike="noStrike" cap="none" normalizeH="0" baseline="0" dirty="0" smtClean="0">
                <a:ln>
                  <a:noFill/>
                </a:ln>
                <a:solidFill>
                  <a:schemeClr val="bg1"/>
                </a:solidFill>
                <a:effectLst/>
                <a:latin typeface="Arial" charset="0"/>
                <a:ea typeface="ＭＳ Ｐゴシック" pitchFamily="-65" charset="-128"/>
              </a:rPr>
              <a:t>Säkerhets-</a:t>
            </a:r>
          </a:p>
          <a:p>
            <a:pPr marL="0" marR="0" indent="0" algn="ctr" defTabSz="914400" rtl="0" eaLnBrk="0" fontAlgn="base" latinLnBrk="0" hangingPunct="0">
              <a:lnSpc>
                <a:spcPct val="100000"/>
              </a:lnSpc>
              <a:spcBef>
                <a:spcPct val="0"/>
              </a:spcBef>
              <a:spcAft>
                <a:spcPct val="0"/>
              </a:spcAft>
              <a:buClrTx/>
              <a:buSzTx/>
              <a:buFontTx/>
              <a:buNone/>
              <a:tabLst/>
            </a:pPr>
            <a:r>
              <a:rPr lang="sv-SE" b="1" dirty="0" smtClean="0">
                <a:solidFill>
                  <a:schemeClr val="bg1"/>
                </a:solidFill>
                <a:ea typeface="ＭＳ Ｐゴシック" pitchFamily="-65" charset="-128"/>
              </a:rPr>
              <a:t>styrning</a:t>
            </a:r>
            <a:endParaRPr kumimoji="0" lang="sv-SE" sz="1800" b="1" i="0" u="none" strike="noStrike" cap="none" normalizeH="0" baseline="0" dirty="0" smtClean="0">
              <a:ln>
                <a:noFill/>
              </a:ln>
              <a:solidFill>
                <a:schemeClr val="bg1"/>
              </a:solidFill>
              <a:effectLst/>
              <a:latin typeface="Arial" charset="0"/>
              <a:ea typeface="ＭＳ Ｐゴシック" pitchFamily="-65" charset="-128"/>
            </a:endParaRPr>
          </a:p>
        </p:txBody>
      </p:sp>
      <p:sp>
        <p:nvSpPr>
          <p:cNvPr id="7" name="Ellips 6"/>
          <p:cNvSpPr/>
          <p:nvPr/>
        </p:nvSpPr>
        <p:spPr bwMode="auto">
          <a:xfrm>
            <a:off x="6308725" y="1412776"/>
            <a:ext cx="2232000" cy="1152000"/>
          </a:xfrm>
          <a:prstGeom prst="ellips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sv-SE" sz="1800" b="1" i="0" u="none" strike="noStrike" cap="none" normalizeH="0" baseline="0" dirty="0" smtClean="0">
                <a:ln>
                  <a:noFill/>
                </a:ln>
                <a:solidFill>
                  <a:schemeClr val="bg1"/>
                </a:solidFill>
                <a:effectLst/>
                <a:latin typeface="Arial" charset="0"/>
                <a:ea typeface="ＭＳ Ｐゴシック" pitchFamily="-65" charset="-128"/>
              </a:rPr>
              <a:t>Kunskap, förståelse, motivation</a:t>
            </a:r>
          </a:p>
        </p:txBody>
      </p:sp>
      <p:sp>
        <p:nvSpPr>
          <p:cNvPr id="8" name="Ellips 7"/>
          <p:cNvSpPr/>
          <p:nvPr/>
        </p:nvSpPr>
        <p:spPr bwMode="auto">
          <a:xfrm>
            <a:off x="3563890" y="4394454"/>
            <a:ext cx="2232000" cy="1152000"/>
          </a:xfrm>
          <a:prstGeom prst="ellips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sv-SE" sz="1800" b="1" i="0" u="none" strike="noStrike" cap="none" normalizeH="0" baseline="0" dirty="0" smtClean="0">
                <a:ln>
                  <a:noFill/>
                </a:ln>
                <a:solidFill>
                  <a:schemeClr val="bg1"/>
                </a:solidFill>
                <a:effectLst/>
                <a:latin typeface="Arial" charset="0"/>
                <a:ea typeface="ＭＳ Ｐゴシック" pitchFamily="-65" charset="-128"/>
              </a:rPr>
              <a:t>Faktiskt beteende</a:t>
            </a:r>
          </a:p>
        </p:txBody>
      </p:sp>
      <p:sp>
        <p:nvSpPr>
          <p:cNvPr id="12" name="textruta 11"/>
          <p:cNvSpPr txBox="1"/>
          <p:nvPr/>
        </p:nvSpPr>
        <p:spPr>
          <a:xfrm>
            <a:off x="323528" y="2852936"/>
            <a:ext cx="1440160" cy="369332"/>
          </a:xfrm>
          <a:prstGeom prst="rect">
            <a:avLst/>
          </a:prstGeom>
          <a:noFill/>
        </p:spPr>
        <p:txBody>
          <a:bodyPr wrap="square" rtlCol="0">
            <a:spAutoFit/>
          </a:bodyPr>
          <a:lstStyle/>
          <a:p>
            <a:endParaRPr lang="sv-SE" dirty="0"/>
          </a:p>
        </p:txBody>
      </p:sp>
      <p:cxnSp>
        <p:nvCxnSpPr>
          <p:cNvPr id="14" name="Rak pil 13"/>
          <p:cNvCxnSpPr/>
          <p:nvPr/>
        </p:nvCxnSpPr>
        <p:spPr bwMode="auto">
          <a:xfrm>
            <a:off x="3563890" y="1988840"/>
            <a:ext cx="1944215" cy="0"/>
          </a:xfrm>
          <a:prstGeom prst="straightConnector1">
            <a:avLst/>
          </a:prstGeom>
          <a:solidFill>
            <a:schemeClr val="accent1"/>
          </a:solidFill>
          <a:ln w="22225" cap="flat" cmpd="sng" algn="ctr">
            <a:solidFill>
              <a:schemeClr val="accent1"/>
            </a:solidFill>
            <a:prstDash val="solid"/>
            <a:round/>
            <a:headEnd type="arrow"/>
            <a:tailEnd type="arrow"/>
          </a:ln>
          <a:effectLst/>
        </p:spPr>
      </p:cxnSp>
      <p:cxnSp>
        <p:nvCxnSpPr>
          <p:cNvPr id="15" name="Rak pil 14"/>
          <p:cNvCxnSpPr/>
          <p:nvPr/>
        </p:nvCxnSpPr>
        <p:spPr bwMode="auto">
          <a:xfrm flipV="1">
            <a:off x="5508105" y="2852936"/>
            <a:ext cx="1152126" cy="1447864"/>
          </a:xfrm>
          <a:prstGeom prst="straightConnector1">
            <a:avLst/>
          </a:prstGeom>
          <a:solidFill>
            <a:schemeClr val="accent1"/>
          </a:solidFill>
          <a:ln w="22225" cap="flat" cmpd="sng" algn="ctr">
            <a:solidFill>
              <a:schemeClr val="accent1"/>
            </a:solidFill>
            <a:prstDash val="solid"/>
            <a:round/>
            <a:headEnd type="arrow"/>
            <a:tailEnd type="arrow"/>
          </a:ln>
          <a:effectLst/>
        </p:spPr>
      </p:cxnSp>
      <p:cxnSp>
        <p:nvCxnSpPr>
          <p:cNvPr id="16" name="Rak pil 15"/>
          <p:cNvCxnSpPr/>
          <p:nvPr/>
        </p:nvCxnSpPr>
        <p:spPr bwMode="auto">
          <a:xfrm>
            <a:off x="2267744" y="2780851"/>
            <a:ext cx="1296146" cy="1613603"/>
          </a:xfrm>
          <a:prstGeom prst="straightConnector1">
            <a:avLst/>
          </a:prstGeom>
          <a:solidFill>
            <a:schemeClr val="accent1"/>
          </a:solidFill>
          <a:ln w="22225" cap="flat" cmpd="sng" algn="ctr">
            <a:solidFill>
              <a:schemeClr val="accent1"/>
            </a:solidFill>
            <a:prstDash val="solid"/>
            <a:round/>
            <a:headEnd type="arrow"/>
            <a:tailEnd type="arrow"/>
          </a:ln>
          <a:effectLst/>
        </p:spPr>
      </p:cxnSp>
      <p:sp>
        <p:nvSpPr>
          <p:cNvPr id="20" name="textruta 19"/>
          <p:cNvSpPr txBox="1"/>
          <p:nvPr/>
        </p:nvSpPr>
        <p:spPr>
          <a:xfrm>
            <a:off x="179512" y="2827017"/>
            <a:ext cx="2088232" cy="1200329"/>
          </a:xfrm>
          <a:prstGeom prst="rect">
            <a:avLst/>
          </a:prstGeom>
          <a:noFill/>
        </p:spPr>
        <p:txBody>
          <a:bodyPr wrap="square" rtlCol="0">
            <a:spAutoFit/>
          </a:bodyPr>
          <a:lstStyle/>
          <a:p>
            <a:r>
              <a:rPr lang="sv-SE" dirty="0" smtClean="0"/>
              <a:t>Vad som finns skrivet om vad och hur man ska göra</a:t>
            </a:r>
          </a:p>
          <a:p>
            <a:endParaRPr lang="sv-SE" dirty="0"/>
          </a:p>
        </p:txBody>
      </p:sp>
      <p:sp>
        <p:nvSpPr>
          <p:cNvPr id="21" name="textruta 20"/>
          <p:cNvSpPr txBox="1"/>
          <p:nvPr/>
        </p:nvSpPr>
        <p:spPr>
          <a:xfrm>
            <a:off x="6732240" y="2780851"/>
            <a:ext cx="2088232" cy="646331"/>
          </a:xfrm>
          <a:prstGeom prst="rect">
            <a:avLst/>
          </a:prstGeom>
          <a:noFill/>
        </p:spPr>
        <p:txBody>
          <a:bodyPr wrap="square" rtlCol="0">
            <a:spAutoFit/>
          </a:bodyPr>
          <a:lstStyle/>
          <a:p>
            <a:r>
              <a:rPr lang="sv-SE" dirty="0" smtClean="0"/>
              <a:t>Varför man tror att man gör det</a:t>
            </a:r>
            <a:endParaRPr lang="sv-SE" dirty="0"/>
          </a:p>
        </p:txBody>
      </p:sp>
      <p:sp>
        <p:nvSpPr>
          <p:cNvPr id="22" name="textruta 21"/>
          <p:cNvSpPr txBox="1"/>
          <p:nvPr/>
        </p:nvSpPr>
        <p:spPr>
          <a:xfrm>
            <a:off x="3275856" y="5546454"/>
            <a:ext cx="2808312" cy="369332"/>
          </a:xfrm>
          <a:prstGeom prst="rect">
            <a:avLst/>
          </a:prstGeom>
          <a:noFill/>
        </p:spPr>
        <p:txBody>
          <a:bodyPr wrap="square" rtlCol="0">
            <a:spAutoFit/>
          </a:bodyPr>
          <a:lstStyle/>
          <a:p>
            <a:pPr algn="ctr"/>
            <a:r>
              <a:rPr lang="sv-SE" dirty="0" smtClean="0"/>
              <a:t>Vad man faktiskt gör</a:t>
            </a:r>
            <a:endParaRPr lang="sv-SE" dirty="0"/>
          </a:p>
        </p:txBody>
      </p:sp>
      <p:sp>
        <p:nvSpPr>
          <p:cNvPr id="17" name="textruta 6"/>
          <p:cNvSpPr txBox="1">
            <a:spLocks noChangeArrowheads="1"/>
          </p:cNvSpPr>
          <p:nvPr/>
        </p:nvSpPr>
        <p:spPr bwMode="auto">
          <a:xfrm>
            <a:off x="6308725" y="5659240"/>
            <a:ext cx="2143125" cy="307777"/>
          </a:xfrm>
          <a:prstGeom prst="rect">
            <a:avLst/>
          </a:prstGeom>
          <a:noFill/>
          <a:ln w="9525">
            <a:noFill/>
            <a:miter lim="800000"/>
            <a:headEnd/>
            <a:tailEnd/>
          </a:ln>
        </p:spPr>
        <p:txBody>
          <a:bodyPr>
            <a:spAutoFit/>
          </a:bodyPr>
          <a:lstStyle/>
          <a:p>
            <a:r>
              <a:rPr lang="sv-SE" sz="1400" dirty="0" smtClean="0"/>
              <a:t>                (Skriver, 2004)</a:t>
            </a:r>
            <a:endParaRPr lang="sv-SE" sz="1400" dirty="0"/>
          </a:p>
        </p:txBody>
      </p:sp>
      <p:pic>
        <p:nvPicPr>
          <p:cNvPr id="49154" name="Picture 2" descr="annex19coverexecpage.png"/>
          <p:cNvPicPr>
            <a:picLocks noChangeAspect="1" noChangeArrowheads="1"/>
          </p:cNvPicPr>
          <p:nvPr/>
        </p:nvPicPr>
        <p:blipFill>
          <a:blip r:embed="rId3"/>
          <a:srcRect/>
          <a:stretch>
            <a:fillRect/>
          </a:stretch>
        </p:blipFill>
        <p:spPr bwMode="auto">
          <a:xfrm>
            <a:off x="3707904" y="2104800"/>
            <a:ext cx="1742987" cy="21960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20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20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2000"/>
                                        <p:tgtEl>
                                          <p:spTgt spid="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Effect transition="in" filter="fade">
                                      <p:cBhvr>
                                        <p:cTn id="32" dur="2000"/>
                                        <p:tgtEl>
                                          <p:spTgt spid="7">
                                            <p:bg/>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fade">
                                      <p:cBhvr>
                                        <p:cTn id="37" dur="20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2000"/>
                                        <p:tgtEl>
                                          <p:spTgt spid="2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20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bg/>
                                          </p:spTgt>
                                        </p:tgtEl>
                                        <p:attrNameLst>
                                          <p:attrName>style.visibility</p:attrName>
                                        </p:attrNameLst>
                                      </p:cBhvr>
                                      <p:to>
                                        <p:strVal val="visible"/>
                                      </p:to>
                                    </p:set>
                                    <p:animEffect transition="in" filter="fade">
                                      <p:cBhvr>
                                        <p:cTn id="52" dur="2000"/>
                                        <p:tgtEl>
                                          <p:spTgt spid="8">
                                            <p:bg/>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txEl>
                                              <p:pRg st="0" end="0"/>
                                            </p:txEl>
                                          </p:spTgt>
                                        </p:tgtEl>
                                        <p:attrNameLst>
                                          <p:attrName>style.visibility</p:attrName>
                                        </p:attrNameLst>
                                      </p:cBhvr>
                                      <p:to>
                                        <p:strVal val="visible"/>
                                      </p:to>
                                    </p:set>
                                    <p:animEffect transition="in" filter="fade">
                                      <p:cBhvr>
                                        <p:cTn id="57" dur="2000"/>
                                        <p:tgtEl>
                                          <p:spTgt spid="8">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2">
                                            <p:txEl>
                                              <p:pRg st="0" end="0"/>
                                            </p:txEl>
                                          </p:spTgt>
                                        </p:tgtEl>
                                        <p:attrNameLst>
                                          <p:attrName>style.visibility</p:attrName>
                                        </p:attrNameLst>
                                      </p:cBhvr>
                                      <p:to>
                                        <p:strVal val="visible"/>
                                      </p:to>
                                    </p:set>
                                    <p:animEffect transition="in" filter="fade">
                                      <p:cBhvr>
                                        <p:cTn id="62" dur="2000"/>
                                        <p:tgtEl>
                                          <p:spTgt spid="22">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20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9154"/>
                                        </p:tgtEl>
                                        <p:attrNameLst>
                                          <p:attrName>style.visibility</p:attrName>
                                        </p:attrNameLst>
                                      </p:cBhvr>
                                      <p:to>
                                        <p:strVal val="visible"/>
                                      </p:to>
                                    </p:set>
                                    <p:animEffect transition="in" filter="fade">
                                      <p:cBhvr>
                                        <p:cTn id="72" dur="2000"/>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build="p" animBg="1"/>
      <p:bldP spid="8" grpId="0" build="p" animBg="1"/>
      <p:bldP spid="20" grpId="0" build="p"/>
      <p:bldP spid="21" grpId="0" build="p"/>
      <p:bldP spid="22" grpId="0" build="p"/>
    </p:bldLst>
  </p:timing>
</p:sld>
</file>

<file path=ppt/theme/theme1.xml><?xml version="1.0" encoding="utf-8"?>
<a:theme xmlns:a="http://schemas.openxmlformats.org/drawingml/2006/main" name="Ppt0000005">
  <a:themeElements>
    <a:clrScheme name="Transportstyrelsens färger">
      <a:dk1>
        <a:srgbClr val="000000"/>
      </a:dk1>
      <a:lt1>
        <a:srgbClr val="FFFFFF"/>
      </a:lt1>
      <a:dk2>
        <a:srgbClr val="4D4F53"/>
      </a:dk2>
      <a:lt2>
        <a:srgbClr val="E1E5E3"/>
      </a:lt2>
      <a:accent1>
        <a:srgbClr val="005BBB"/>
      </a:accent1>
      <a:accent2>
        <a:srgbClr val="E2A550"/>
      </a:accent2>
      <a:accent3>
        <a:srgbClr val="CCCC00"/>
      </a:accent3>
      <a:accent4>
        <a:srgbClr val="AC227F"/>
      </a:accent4>
      <a:accent5>
        <a:srgbClr val="3C97D1"/>
      </a:accent5>
      <a:accent6>
        <a:srgbClr val="CFCFE3"/>
      </a:accent6>
      <a:hlink>
        <a:srgbClr val="16235A"/>
      </a:hlink>
      <a:folHlink>
        <a:srgbClr val="572045"/>
      </a:folHlink>
    </a:clrScheme>
    <a:fontScheme name="Transportstyrelse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1800" b="0" i="0" u="none" strike="noStrike" cap="none" normalizeH="0" baseline="0" smtClean="0">
            <a:ln>
              <a:noFill/>
            </a:ln>
            <a:solidFill>
              <a:schemeClr val="tx1"/>
            </a:solidFill>
            <a:effectLst/>
            <a:latin typeface="Arial" charset="0"/>
            <a:ea typeface="ＭＳ Ｐゴシック" pitchFamily="-6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1800" b="0" i="0" u="none" strike="noStrike" cap="none" normalizeH="0" baseline="0" smtClean="0">
            <a:ln>
              <a:noFill/>
            </a:ln>
            <a:solidFill>
              <a:schemeClr val="tx1"/>
            </a:solidFill>
            <a:effectLst/>
            <a:latin typeface="Arial" charset="0"/>
            <a:ea typeface="ＭＳ Ｐゴシック" pitchFamily="-65" charset="-128"/>
          </a:defRPr>
        </a:defPPr>
      </a:lstStyle>
    </a:lnDef>
  </a:objectDefaults>
  <a:extraClrSchemeLst>
    <a:extraClrScheme>
      <a:clrScheme name="7_OH_Liggand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Ppt0000005</Template>
  <TotalTime>22183</TotalTime>
  <Words>1741</Words>
  <Application>Microsoft Office PowerPoint</Application>
  <PresentationFormat>Bildspel på skärmen (4:3)</PresentationFormat>
  <Paragraphs>293</Paragraphs>
  <Slides>25</Slides>
  <Notes>14</Notes>
  <HiddenSlides>0</HiddenSlides>
  <MMClips>0</MMClips>
  <ScaleCrop>false</ScaleCrop>
  <HeadingPairs>
    <vt:vector size="4" baseType="variant">
      <vt:variant>
        <vt:lpstr>Tema</vt:lpstr>
      </vt:variant>
      <vt:variant>
        <vt:i4>1</vt:i4>
      </vt:variant>
      <vt:variant>
        <vt:lpstr>Bildrubriker</vt:lpstr>
      </vt:variant>
      <vt:variant>
        <vt:i4>25</vt:i4>
      </vt:variant>
    </vt:vector>
  </HeadingPairs>
  <TitlesOfParts>
    <vt:vector size="26" baseType="lpstr">
      <vt:lpstr>Ppt0000005</vt:lpstr>
      <vt:lpstr>Säkerhetskultur </vt:lpstr>
      <vt:lpstr>Bild 2</vt:lpstr>
      <vt:lpstr>Transportstyrelsens beskrivning av säkerhetskultur</vt:lpstr>
      <vt:lpstr>Transportstyrelsens beskrivning av säkerhetskultur</vt:lpstr>
      <vt:lpstr>     Viktiga säkerhetskulturområden</vt:lpstr>
      <vt:lpstr>     Viktiga säkerhetskulturområden</vt:lpstr>
      <vt:lpstr>Viktiga säkerhetskulturområden </vt:lpstr>
      <vt:lpstr> Viktiga säkerhetskulturområden</vt:lpstr>
      <vt:lpstr>Tre samverkande element</vt:lpstr>
      <vt:lpstr>Bild 10</vt:lpstr>
      <vt:lpstr>En god säkerhetskultur kännetecknas av</vt:lpstr>
      <vt:lpstr>Säkerhetskulturens potential </vt:lpstr>
      <vt:lpstr>Exempel på ”vidgade referensramar”</vt:lpstr>
      <vt:lpstr>Säkerhetskultur i olycksutredningar</vt:lpstr>
      <vt:lpstr>Kombination av reaktivt och proaktivt? </vt:lpstr>
      <vt:lpstr>Organisation – säkerhetsledningssystem </vt:lpstr>
      <vt:lpstr>Viktiga grundfrågor i riskhantering (organisation, t.ex. ATO, flygbolag)</vt:lpstr>
      <vt:lpstr>Viktiga grundfrågor för dig och mig!</vt:lpstr>
      <vt:lpstr>Hur ser min ”säkerhetskultur” ut?</vt:lpstr>
      <vt:lpstr>Bild 20</vt:lpstr>
      <vt:lpstr>Arbeta med begreppet säkerhetskultur </vt:lpstr>
      <vt:lpstr>Säkerhetskultur – en del av vår System- och riskbaserade tillsyn</vt:lpstr>
      <vt:lpstr>Hur försöker vi ringa in säkerhetskulturen?</vt:lpstr>
      <vt:lpstr>Internationellt uppmärksammat område</vt:lpstr>
      <vt:lpstr>Sammanfattning</vt:lpstr>
    </vt:vector>
  </TitlesOfParts>
  <Company>Luftfartsstyrelsen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karnor</dc:creator>
  <cp:lastModifiedBy>nisv01</cp:lastModifiedBy>
  <cp:revision>1622</cp:revision>
  <dcterms:created xsi:type="dcterms:W3CDTF">2008-12-11T13:05:46Z</dcterms:created>
  <dcterms:modified xsi:type="dcterms:W3CDTF">2016-04-20T15:42:09Z</dcterms:modified>
</cp:coreProperties>
</file>